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wdp" ContentType="image/vnd.ms-photo"/>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0"/>
  </p:notesMasterIdLst>
  <p:sldIdLst>
    <p:sldId id="256" r:id="rId2"/>
    <p:sldId id="280" r:id="rId3"/>
    <p:sldId id="268" r:id="rId4"/>
    <p:sldId id="266" r:id="rId5"/>
    <p:sldId id="261" r:id="rId6"/>
    <p:sldId id="271" r:id="rId7"/>
    <p:sldId id="257" r:id="rId8"/>
    <p:sldId id="269" r:id="rId9"/>
  </p:sldIdLst>
  <p:sldSz cx="9144000" cy="6858000" type="letter"/>
  <p:notesSz cx="6858000" cy="9144000"/>
  <p:embeddedFontLst>
    <p:embeddedFont>
      <p:font typeface="Calibri" panose="020F0502020204030204" pitchFamily="34" charset="0"/>
      <p:regular r:id="rId11"/>
      <p:bold r:id="rId12"/>
      <p:italic r:id="rId13"/>
      <p:boldItalic r:id="rId14"/>
    </p:embeddedFont>
    <p:embeddedFont>
      <p:font typeface="Montserrat" pitchFamily="2" charset="77"/>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Condensed" panose="02000000000000000000" pitchFamily="2" charset="0"/>
      <p:regular r:id="rId23"/>
      <p:bold r:id="rId24"/>
      <p:italic r:id="rId25"/>
      <p:boldItalic r:id="rId26"/>
    </p:embeddedFont>
    <p:embeddedFont>
      <p:font typeface="Roboto Light" panose="02000000000000000000" pitchFamily="2" charset="0"/>
      <p:regular r:id="rId27"/>
      <p: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914D"/>
    <a:srgbClr val="471D19"/>
    <a:srgbClr val="D2D2D2"/>
    <a:srgbClr val="818452"/>
    <a:srgbClr val="9C9D7C"/>
    <a:srgbClr val="3B3132"/>
    <a:srgbClr val="BFA774"/>
    <a:srgbClr val="999999"/>
    <a:srgbClr val="F2EFE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showGuides="1">
      <p:cViewPr varScale="1">
        <p:scale>
          <a:sx n="128" d="100"/>
          <a:sy n="128" d="100"/>
        </p:scale>
        <p:origin x="174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855B0-581C-4882-B838-DBFBBC219412}" type="datetimeFigureOut">
              <a:rPr lang="en-ID" smtClean="0"/>
              <a:t>01/06/23</a:t>
            </a:fld>
            <a:endParaRPr lang="en-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20468-13C9-42C6-BC3A-43D29356F5A8}" type="slidenum">
              <a:rPr lang="en-ID" smtClean="0"/>
              <a:t>‹#›</a:t>
            </a:fld>
            <a:endParaRPr lang="en-ID"/>
          </a:p>
        </p:txBody>
      </p:sp>
    </p:spTree>
    <p:extLst>
      <p:ext uri="{BB962C8B-B14F-4D97-AF65-F5344CB8AC3E}">
        <p14:creationId xmlns:p14="http://schemas.microsoft.com/office/powerpoint/2010/main" val="2267567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391AC-6F8B-40BB-FE4A-AEBCEE15AACE}"/>
              </a:ext>
            </a:extLst>
          </p:cNvPr>
          <p:cNvSpPr/>
          <p:nvPr userDrawn="1"/>
        </p:nvSpPr>
        <p:spPr>
          <a:xfrm>
            <a:off x="0" y="0"/>
            <a:ext cx="9144000" cy="6858000"/>
          </a:xfrm>
          <a:prstGeom prst="rect">
            <a:avLst/>
          </a:prstGeom>
          <a:solidFill>
            <a:srgbClr val="3B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2">
            <a:extLst>
              <a:ext uri="{FF2B5EF4-FFF2-40B4-BE49-F238E27FC236}">
                <a16:creationId xmlns:a16="http://schemas.microsoft.com/office/drawing/2014/main" id="{F1622772-B935-FF23-E851-4E4B96265717}"/>
              </a:ext>
            </a:extLst>
          </p:cNvPr>
          <p:cNvGrpSpPr/>
          <p:nvPr userDrawn="1"/>
        </p:nvGrpSpPr>
        <p:grpSpPr>
          <a:xfrm>
            <a:off x="4381500" y="0"/>
            <a:ext cx="4762500" cy="6858000"/>
            <a:chOff x="423911" y="0"/>
            <a:chExt cx="4762500" cy="6858000"/>
          </a:xfrm>
        </p:grpSpPr>
        <p:sp>
          <p:nvSpPr>
            <p:cNvPr id="4" name="Freeform 5">
              <a:extLst>
                <a:ext uri="{FF2B5EF4-FFF2-40B4-BE49-F238E27FC236}">
                  <a16:creationId xmlns:a16="http://schemas.microsoft.com/office/drawing/2014/main" id="{B695B7D3-FBB7-73F9-E961-A742C4631B4A}"/>
                </a:ext>
              </a:extLst>
            </p:cNvPr>
            <p:cNvSpPr>
              <a:spLocks/>
            </p:cNvSpPr>
            <p:nvPr/>
          </p:nvSpPr>
          <p:spPr bwMode="auto">
            <a:xfrm>
              <a:off x="423911" y="0"/>
              <a:ext cx="4762500" cy="6858000"/>
            </a:xfrm>
            <a:custGeom>
              <a:avLst/>
              <a:gdLst>
                <a:gd name="T0" fmla="*/ 179 w 2998"/>
                <a:gd name="T1" fmla="*/ 0 h 4320"/>
                <a:gd name="T2" fmla="*/ 2998 w 2998"/>
                <a:gd name="T3" fmla="*/ 0 h 4320"/>
                <a:gd name="T4" fmla="*/ 2998 w 2998"/>
                <a:gd name="T5" fmla="*/ 4320 h 4320"/>
                <a:gd name="T6" fmla="*/ 1402 w 2998"/>
                <a:gd name="T7" fmla="*/ 4320 h 4320"/>
                <a:gd name="T8" fmla="*/ 1642 w 2998"/>
                <a:gd name="T9" fmla="*/ 3143 h 4320"/>
                <a:gd name="T10" fmla="*/ 359 w 2998"/>
                <a:gd name="T11" fmla="*/ 1129 h 4320"/>
                <a:gd name="T12" fmla="*/ 179 w 2998"/>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2998" h="4320">
                  <a:moveTo>
                    <a:pt x="179" y="0"/>
                  </a:moveTo>
                  <a:cubicBezTo>
                    <a:pt x="2998" y="0"/>
                    <a:pt x="2998" y="0"/>
                    <a:pt x="2998" y="0"/>
                  </a:cubicBezTo>
                  <a:cubicBezTo>
                    <a:pt x="2998" y="4320"/>
                    <a:pt x="2998" y="4320"/>
                    <a:pt x="2998" y="4320"/>
                  </a:cubicBezTo>
                  <a:cubicBezTo>
                    <a:pt x="1402" y="4320"/>
                    <a:pt x="1402" y="4320"/>
                    <a:pt x="1402" y="4320"/>
                  </a:cubicBezTo>
                  <a:cubicBezTo>
                    <a:pt x="1402" y="4320"/>
                    <a:pt x="1642" y="4074"/>
                    <a:pt x="1642" y="3143"/>
                  </a:cubicBezTo>
                  <a:cubicBezTo>
                    <a:pt x="1642" y="2311"/>
                    <a:pt x="669" y="1755"/>
                    <a:pt x="359" y="1129"/>
                  </a:cubicBezTo>
                  <a:cubicBezTo>
                    <a:pt x="0" y="402"/>
                    <a:pt x="179" y="0"/>
                    <a:pt x="179" y="0"/>
                  </a:cubicBezTo>
                  <a:close/>
                </a:path>
              </a:pathLst>
            </a:custGeom>
            <a:gradFill>
              <a:gsLst>
                <a:gs pos="100000">
                  <a:schemeClr val="bg1">
                    <a:alpha val="0"/>
                  </a:schemeClr>
                </a:gs>
                <a:gs pos="0">
                  <a:schemeClr val="bg1">
                    <a:alpha val="7000"/>
                  </a:schemeClr>
                </a:gs>
              </a:gsLst>
              <a:lin ang="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FE705827-68A1-A210-D954-69376F8275EA}"/>
                </a:ext>
              </a:extLst>
            </p:cNvPr>
            <p:cNvSpPr>
              <a:spLocks/>
            </p:cNvSpPr>
            <p:nvPr/>
          </p:nvSpPr>
          <p:spPr bwMode="auto">
            <a:xfrm>
              <a:off x="2262236" y="0"/>
              <a:ext cx="2924175" cy="6858000"/>
            </a:xfrm>
            <a:custGeom>
              <a:avLst/>
              <a:gdLst>
                <a:gd name="T0" fmla="*/ 7 w 1841"/>
                <a:gd name="T1" fmla="*/ 0 h 4320"/>
                <a:gd name="T2" fmla="*/ 1841 w 1841"/>
                <a:gd name="T3" fmla="*/ 0 h 4320"/>
                <a:gd name="T4" fmla="*/ 1841 w 1841"/>
                <a:gd name="T5" fmla="*/ 4320 h 4320"/>
                <a:gd name="T6" fmla="*/ 436 w 1841"/>
                <a:gd name="T7" fmla="*/ 4320 h 4320"/>
                <a:gd name="T8" fmla="*/ 1000 w 1841"/>
                <a:gd name="T9" fmla="*/ 2909 h 4320"/>
                <a:gd name="T10" fmla="*/ 251 w 1841"/>
                <a:gd name="T11" fmla="*/ 1066 h 4320"/>
                <a:gd name="T12" fmla="*/ 7 w 1841"/>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1841" h="4320">
                  <a:moveTo>
                    <a:pt x="7" y="0"/>
                  </a:moveTo>
                  <a:cubicBezTo>
                    <a:pt x="1841" y="0"/>
                    <a:pt x="1841" y="0"/>
                    <a:pt x="1841" y="0"/>
                  </a:cubicBezTo>
                  <a:cubicBezTo>
                    <a:pt x="1841" y="4320"/>
                    <a:pt x="1841" y="4320"/>
                    <a:pt x="1841" y="4320"/>
                  </a:cubicBezTo>
                  <a:cubicBezTo>
                    <a:pt x="436" y="4320"/>
                    <a:pt x="436" y="4320"/>
                    <a:pt x="436" y="4320"/>
                  </a:cubicBezTo>
                  <a:cubicBezTo>
                    <a:pt x="436" y="4320"/>
                    <a:pt x="1000" y="3839"/>
                    <a:pt x="1000" y="2909"/>
                  </a:cubicBezTo>
                  <a:cubicBezTo>
                    <a:pt x="1000" y="2225"/>
                    <a:pt x="498" y="1647"/>
                    <a:pt x="251" y="1066"/>
                  </a:cubicBezTo>
                  <a:cubicBezTo>
                    <a:pt x="0" y="476"/>
                    <a:pt x="7" y="0"/>
                    <a:pt x="7" y="0"/>
                  </a:cubicBezTo>
                  <a:close/>
                </a:path>
              </a:pathLst>
            </a:custGeom>
            <a:gradFill>
              <a:gsLst>
                <a:gs pos="100000">
                  <a:schemeClr val="bg1">
                    <a:alpha val="5000"/>
                  </a:schemeClr>
                </a:gs>
                <a:gs pos="0">
                  <a:schemeClr val="bg1">
                    <a:alpha val="8000"/>
                  </a:schemeClr>
                </a:gs>
              </a:gsLst>
              <a:lin ang="0" scaled="0"/>
            </a:gradFill>
            <a:ln>
              <a:noFill/>
            </a:ln>
          </p:spPr>
          <p:txBody>
            <a:bodyPr vert="horz" wrap="square" lIns="91440" tIns="45720" rIns="91440" bIns="45720" numCol="1" anchor="t" anchorCtr="0" compatLnSpc="1">
              <a:prstTxWarp prst="textNoShape">
                <a:avLst/>
              </a:prstTxWarp>
            </a:bodyPr>
            <a:lstStyle/>
            <a:p>
              <a:endParaRPr lang="en-ID"/>
            </a:p>
          </p:txBody>
        </p:sp>
      </p:grpSp>
    </p:spTree>
    <p:extLst>
      <p:ext uri="{BB962C8B-B14F-4D97-AF65-F5344CB8AC3E}">
        <p14:creationId xmlns:p14="http://schemas.microsoft.com/office/powerpoint/2010/main" val="15409965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9ECB0D-8572-4425-80FC-0FE7F1648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2785" y="339471"/>
            <a:ext cx="1867365" cy="432000"/>
          </a:xfrm>
          <a:prstGeom prst="rect">
            <a:avLst/>
          </a:prstGeom>
        </p:spPr>
      </p:pic>
      <p:sp>
        <p:nvSpPr>
          <p:cNvPr id="11" name="TextBox 10">
            <a:extLst>
              <a:ext uri="{FF2B5EF4-FFF2-40B4-BE49-F238E27FC236}">
                <a16:creationId xmlns:a16="http://schemas.microsoft.com/office/drawing/2014/main" id="{92592E0E-CC4D-2E13-BE59-3099D89A561E}"/>
              </a:ext>
            </a:extLst>
          </p:cNvPr>
          <p:cNvSpPr txBox="1"/>
          <p:nvPr userDrawn="1"/>
        </p:nvSpPr>
        <p:spPr>
          <a:xfrm>
            <a:off x="323850" y="6627127"/>
            <a:ext cx="1642110" cy="123111"/>
          </a:xfrm>
          <a:prstGeom prst="rect">
            <a:avLst/>
          </a:prstGeom>
          <a:noFill/>
        </p:spPr>
        <p:txBody>
          <a:bodyPr wrap="square" lIns="0" tIns="0" rIns="0" bIns="0" rtlCol="0">
            <a:spAutoFit/>
          </a:bodyPr>
          <a:lstStyle/>
          <a:p>
            <a:r>
              <a:rPr lang="en-US" sz="800" b="1" spc="100" baseline="0" dirty="0">
                <a:solidFill>
                  <a:srgbClr val="471D19"/>
                </a:solidFill>
                <a:latin typeface="Roboto" panose="02000000000000000000" pitchFamily="2" charset="0"/>
                <a:ea typeface="Roboto" panose="02000000000000000000" pitchFamily="2" charset="0"/>
              </a:rPr>
              <a:t>BRAND GUIDELINES v 2.0.1</a:t>
            </a:r>
            <a:endParaRPr lang="en-ID" sz="800" b="1" spc="100" baseline="0" dirty="0">
              <a:solidFill>
                <a:srgbClr val="471D19"/>
              </a:solidFill>
              <a:latin typeface="Roboto" panose="02000000000000000000" pitchFamily="2" charset="0"/>
              <a:ea typeface="Roboto" panose="02000000000000000000" pitchFamily="2" charset="0"/>
            </a:endParaRPr>
          </a:p>
        </p:txBody>
      </p:sp>
      <p:sp>
        <p:nvSpPr>
          <p:cNvPr id="22" name="Rectangle 21">
            <a:extLst>
              <a:ext uri="{FF2B5EF4-FFF2-40B4-BE49-F238E27FC236}">
                <a16:creationId xmlns:a16="http://schemas.microsoft.com/office/drawing/2014/main" id="{5D8E5662-F938-6665-339C-20A09D31475E}"/>
              </a:ext>
            </a:extLst>
          </p:cNvPr>
          <p:cNvSpPr/>
          <p:nvPr/>
        </p:nvSpPr>
        <p:spPr>
          <a:xfrm>
            <a:off x="8386712" y="6426000"/>
            <a:ext cx="108000" cy="432000"/>
          </a:xfrm>
          <a:prstGeom prst="rect">
            <a:avLst/>
          </a:prstGeom>
          <a:solidFill>
            <a:srgbClr val="81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574CE676-7D41-3151-BB0E-CDB56B0C278C}"/>
              </a:ext>
            </a:extLst>
          </p:cNvPr>
          <p:cNvSpPr/>
          <p:nvPr/>
        </p:nvSpPr>
        <p:spPr>
          <a:xfrm>
            <a:off x="8494712" y="6426000"/>
            <a:ext cx="217438" cy="432000"/>
          </a:xfrm>
          <a:prstGeom prst="rect">
            <a:avLst/>
          </a:prstGeom>
          <a:solidFill>
            <a:srgbClr val="47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3A3E9F0-63CF-187C-7564-8BD3E96C51CF}"/>
              </a:ext>
            </a:extLst>
          </p:cNvPr>
          <p:cNvSpPr/>
          <p:nvPr userDrawn="1"/>
        </p:nvSpPr>
        <p:spPr>
          <a:xfrm>
            <a:off x="8712150" y="6426000"/>
            <a:ext cx="108000" cy="432000"/>
          </a:xfrm>
          <a:prstGeom prst="rect">
            <a:avLst/>
          </a:prstGeom>
          <a:solidFill>
            <a:srgbClr val="B69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12;p70">
            <a:extLst>
              <a:ext uri="{FF2B5EF4-FFF2-40B4-BE49-F238E27FC236}">
                <a16:creationId xmlns:a16="http://schemas.microsoft.com/office/drawing/2014/main" id="{918765BC-1F6D-E088-1637-5CEF71FF14FD}"/>
              </a:ext>
            </a:extLst>
          </p:cNvPr>
          <p:cNvSpPr txBox="1">
            <a:spLocks noGrp="1"/>
          </p:cNvSpPr>
          <p:nvPr>
            <p:ph type="sldNum" idx="12"/>
          </p:nvPr>
        </p:nvSpPr>
        <p:spPr>
          <a:xfrm>
            <a:off x="8386712" y="6519365"/>
            <a:ext cx="433438" cy="24527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bg1"/>
                </a:solidFill>
                <a:latin typeface="Roboto" panose="02000000000000000000" pitchFamily="2" charset="0"/>
                <a:ea typeface="Roboto" panose="02000000000000000000" pitchFamily="2" charset="0"/>
                <a:cs typeface="Roboto" panose="02000000000000000000" pitchFamily="2" charset="0"/>
                <a:sym typeface="Montserrat"/>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ontserrat"/>
                <a:ea typeface="Montserrat"/>
                <a:cs typeface="Montserrat"/>
                <a:sym typeface="Montserrat"/>
              </a:defRPr>
            </a:lvl9pPr>
          </a:lstStyle>
          <a:p>
            <a:fld id="{65412FCC-D540-4D5E-9C7E-C05CD3F7253F}" type="slidenum">
              <a:rPr lang="en-US" smtClean="0"/>
              <a:pPr/>
              <a:t>‹#›</a:t>
            </a:fld>
            <a:endParaRPr lang="en-US" dirty="0"/>
          </a:p>
        </p:txBody>
      </p:sp>
      <p:cxnSp>
        <p:nvCxnSpPr>
          <p:cNvPr id="3" name="Straight Connector 2">
            <a:extLst>
              <a:ext uri="{FF2B5EF4-FFF2-40B4-BE49-F238E27FC236}">
                <a16:creationId xmlns:a16="http://schemas.microsoft.com/office/drawing/2014/main" id="{16F42372-0B93-748F-5EF8-221F77D3C10A}"/>
              </a:ext>
            </a:extLst>
          </p:cNvPr>
          <p:cNvCxnSpPr>
            <a:cxnSpLocks/>
          </p:cNvCxnSpPr>
          <p:nvPr userDrawn="1"/>
        </p:nvCxnSpPr>
        <p:spPr>
          <a:xfrm>
            <a:off x="323850" y="6519365"/>
            <a:ext cx="7954862" cy="0"/>
          </a:xfrm>
          <a:prstGeom prst="line">
            <a:avLst/>
          </a:prstGeom>
          <a:ln w="19050">
            <a:solidFill>
              <a:srgbClr val="471D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40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7EC6B7-8DA8-5E65-111A-67867102F81B}"/>
              </a:ext>
            </a:extLst>
          </p:cNvPr>
          <p:cNvSpPr/>
          <p:nvPr userDrawn="1"/>
        </p:nvSpPr>
        <p:spPr>
          <a:xfrm>
            <a:off x="0" y="0"/>
            <a:ext cx="9144000" cy="6858000"/>
          </a:xfrm>
          <a:prstGeom prst="rect">
            <a:avLst/>
          </a:prstGeom>
          <a:solidFill>
            <a:srgbClr val="B69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 name="Group 3">
            <a:extLst>
              <a:ext uri="{FF2B5EF4-FFF2-40B4-BE49-F238E27FC236}">
                <a16:creationId xmlns:a16="http://schemas.microsoft.com/office/drawing/2014/main" id="{23E2B62F-7452-7040-B639-138CFFF5AF69}"/>
              </a:ext>
            </a:extLst>
          </p:cNvPr>
          <p:cNvGrpSpPr/>
          <p:nvPr userDrawn="1"/>
        </p:nvGrpSpPr>
        <p:grpSpPr>
          <a:xfrm flipH="1">
            <a:off x="0" y="0"/>
            <a:ext cx="4762500" cy="6858000"/>
            <a:chOff x="423911" y="0"/>
            <a:chExt cx="4762500" cy="6858000"/>
          </a:xfrm>
        </p:grpSpPr>
        <p:sp>
          <p:nvSpPr>
            <p:cNvPr id="5" name="Freeform 5">
              <a:extLst>
                <a:ext uri="{FF2B5EF4-FFF2-40B4-BE49-F238E27FC236}">
                  <a16:creationId xmlns:a16="http://schemas.microsoft.com/office/drawing/2014/main" id="{58AD2054-F32A-C268-679A-E860E4660C50}"/>
                </a:ext>
              </a:extLst>
            </p:cNvPr>
            <p:cNvSpPr>
              <a:spLocks/>
            </p:cNvSpPr>
            <p:nvPr/>
          </p:nvSpPr>
          <p:spPr bwMode="auto">
            <a:xfrm>
              <a:off x="423911" y="0"/>
              <a:ext cx="4762500" cy="6858000"/>
            </a:xfrm>
            <a:custGeom>
              <a:avLst/>
              <a:gdLst>
                <a:gd name="T0" fmla="*/ 179 w 2998"/>
                <a:gd name="T1" fmla="*/ 0 h 4320"/>
                <a:gd name="T2" fmla="*/ 2998 w 2998"/>
                <a:gd name="T3" fmla="*/ 0 h 4320"/>
                <a:gd name="T4" fmla="*/ 2998 w 2998"/>
                <a:gd name="T5" fmla="*/ 4320 h 4320"/>
                <a:gd name="T6" fmla="*/ 1402 w 2998"/>
                <a:gd name="T7" fmla="*/ 4320 h 4320"/>
                <a:gd name="T8" fmla="*/ 1642 w 2998"/>
                <a:gd name="T9" fmla="*/ 3143 h 4320"/>
                <a:gd name="T10" fmla="*/ 359 w 2998"/>
                <a:gd name="T11" fmla="*/ 1129 h 4320"/>
                <a:gd name="T12" fmla="*/ 179 w 2998"/>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2998" h="4320">
                  <a:moveTo>
                    <a:pt x="179" y="0"/>
                  </a:moveTo>
                  <a:cubicBezTo>
                    <a:pt x="2998" y="0"/>
                    <a:pt x="2998" y="0"/>
                    <a:pt x="2998" y="0"/>
                  </a:cubicBezTo>
                  <a:cubicBezTo>
                    <a:pt x="2998" y="4320"/>
                    <a:pt x="2998" y="4320"/>
                    <a:pt x="2998" y="4320"/>
                  </a:cubicBezTo>
                  <a:cubicBezTo>
                    <a:pt x="1402" y="4320"/>
                    <a:pt x="1402" y="4320"/>
                    <a:pt x="1402" y="4320"/>
                  </a:cubicBezTo>
                  <a:cubicBezTo>
                    <a:pt x="1402" y="4320"/>
                    <a:pt x="1642" y="4074"/>
                    <a:pt x="1642" y="3143"/>
                  </a:cubicBezTo>
                  <a:cubicBezTo>
                    <a:pt x="1642" y="2311"/>
                    <a:pt x="669" y="1755"/>
                    <a:pt x="359" y="1129"/>
                  </a:cubicBezTo>
                  <a:cubicBezTo>
                    <a:pt x="0" y="402"/>
                    <a:pt x="179" y="0"/>
                    <a:pt x="179" y="0"/>
                  </a:cubicBezTo>
                  <a:close/>
                </a:path>
              </a:pathLst>
            </a:custGeom>
            <a:gradFill>
              <a:gsLst>
                <a:gs pos="100000">
                  <a:schemeClr val="bg1">
                    <a:alpha val="0"/>
                  </a:schemeClr>
                </a:gs>
                <a:gs pos="0">
                  <a:schemeClr val="bg1">
                    <a:alpha val="7000"/>
                  </a:schemeClr>
                </a:gs>
              </a:gsLst>
              <a:lin ang="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6" name="Freeform 6">
              <a:extLst>
                <a:ext uri="{FF2B5EF4-FFF2-40B4-BE49-F238E27FC236}">
                  <a16:creationId xmlns:a16="http://schemas.microsoft.com/office/drawing/2014/main" id="{D83F35C9-F368-2CAF-41DB-663A4D3241A2}"/>
                </a:ext>
              </a:extLst>
            </p:cNvPr>
            <p:cNvSpPr>
              <a:spLocks/>
            </p:cNvSpPr>
            <p:nvPr/>
          </p:nvSpPr>
          <p:spPr bwMode="auto">
            <a:xfrm>
              <a:off x="2262236" y="0"/>
              <a:ext cx="2924175" cy="6858000"/>
            </a:xfrm>
            <a:custGeom>
              <a:avLst/>
              <a:gdLst>
                <a:gd name="T0" fmla="*/ 7 w 1841"/>
                <a:gd name="T1" fmla="*/ 0 h 4320"/>
                <a:gd name="T2" fmla="*/ 1841 w 1841"/>
                <a:gd name="T3" fmla="*/ 0 h 4320"/>
                <a:gd name="T4" fmla="*/ 1841 w 1841"/>
                <a:gd name="T5" fmla="*/ 4320 h 4320"/>
                <a:gd name="T6" fmla="*/ 436 w 1841"/>
                <a:gd name="T7" fmla="*/ 4320 h 4320"/>
                <a:gd name="T8" fmla="*/ 1000 w 1841"/>
                <a:gd name="T9" fmla="*/ 2909 h 4320"/>
                <a:gd name="T10" fmla="*/ 251 w 1841"/>
                <a:gd name="T11" fmla="*/ 1066 h 4320"/>
                <a:gd name="T12" fmla="*/ 7 w 1841"/>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1841" h="4320">
                  <a:moveTo>
                    <a:pt x="7" y="0"/>
                  </a:moveTo>
                  <a:cubicBezTo>
                    <a:pt x="1841" y="0"/>
                    <a:pt x="1841" y="0"/>
                    <a:pt x="1841" y="0"/>
                  </a:cubicBezTo>
                  <a:cubicBezTo>
                    <a:pt x="1841" y="4320"/>
                    <a:pt x="1841" y="4320"/>
                    <a:pt x="1841" y="4320"/>
                  </a:cubicBezTo>
                  <a:cubicBezTo>
                    <a:pt x="436" y="4320"/>
                    <a:pt x="436" y="4320"/>
                    <a:pt x="436" y="4320"/>
                  </a:cubicBezTo>
                  <a:cubicBezTo>
                    <a:pt x="436" y="4320"/>
                    <a:pt x="1000" y="3839"/>
                    <a:pt x="1000" y="2909"/>
                  </a:cubicBezTo>
                  <a:cubicBezTo>
                    <a:pt x="1000" y="2225"/>
                    <a:pt x="498" y="1647"/>
                    <a:pt x="251" y="1066"/>
                  </a:cubicBezTo>
                  <a:cubicBezTo>
                    <a:pt x="0" y="476"/>
                    <a:pt x="7" y="0"/>
                    <a:pt x="7" y="0"/>
                  </a:cubicBezTo>
                  <a:close/>
                </a:path>
              </a:pathLst>
            </a:custGeom>
            <a:gradFill>
              <a:gsLst>
                <a:gs pos="100000">
                  <a:schemeClr val="bg1">
                    <a:alpha val="5000"/>
                  </a:schemeClr>
                </a:gs>
                <a:gs pos="0">
                  <a:schemeClr val="bg1">
                    <a:alpha val="8000"/>
                  </a:schemeClr>
                </a:gs>
              </a:gsLst>
              <a:lin ang="0" scaled="0"/>
            </a:gradFill>
            <a:ln>
              <a:noFill/>
            </a:ln>
          </p:spPr>
          <p:txBody>
            <a:bodyPr vert="horz" wrap="square" lIns="91440" tIns="45720" rIns="91440" bIns="45720" numCol="1" anchor="t" anchorCtr="0" compatLnSpc="1">
              <a:prstTxWarp prst="textNoShape">
                <a:avLst/>
              </a:prstTxWarp>
            </a:bodyPr>
            <a:lstStyle/>
            <a:p>
              <a:endParaRPr lang="en-ID"/>
            </a:p>
          </p:txBody>
        </p:sp>
      </p:grpSp>
      <p:pic>
        <p:nvPicPr>
          <p:cNvPr id="7" name="Picture 6">
            <a:extLst>
              <a:ext uri="{FF2B5EF4-FFF2-40B4-BE49-F238E27FC236}">
                <a16:creationId xmlns:a16="http://schemas.microsoft.com/office/drawing/2014/main" id="{C59ECB0D-8572-4425-80FC-0FE7F16487D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9626" y="339471"/>
            <a:ext cx="1400524" cy="324000"/>
          </a:xfrm>
          <a:prstGeom prst="rect">
            <a:avLst/>
          </a:prstGeom>
        </p:spPr>
      </p:pic>
    </p:spTree>
    <p:extLst>
      <p:ext uri="{BB962C8B-B14F-4D97-AF65-F5344CB8AC3E}">
        <p14:creationId xmlns:p14="http://schemas.microsoft.com/office/powerpoint/2010/main" val="1737847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88E7F2-E829-572B-4FF6-8484D2EA86C4}"/>
              </a:ext>
            </a:extLst>
          </p:cNvPr>
          <p:cNvSpPr/>
          <p:nvPr userDrawn="1"/>
        </p:nvSpPr>
        <p:spPr>
          <a:xfrm>
            <a:off x="0" y="0"/>
            <a:ext cx="9144000" cy="6858000"/>
          </a:xfrm>
          <a:prstGeom prst="rect">
            <a:avLst/>
          </a:prstGeom>
          <a:solidFill>
            <a:srgbClr val="F2E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63705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110" userDrawn="1">
          <p15:clr>
            <a:srgbClr val="F26B43"/>
          </p15:clr>
        </p15:guide>
        <p15:guide id="4" pos="5556" userDrawn="1">
          <p15:clr>
            <a:srgbClr val="F26B43"/>
          </p15:clr>
        </p15:guide>
        <p15:guide id="5" orient="horz" pos="210" userDrawn="1">
          <p15:clr>
            <a:srgbClr val="F26B43"/>
          </p15:clr>
        </p15:guide>
        <p15:guide id="6" pos="204" userDrawn="1">
          <p15:clr>
            <a:srgbClr val="F26B43"/>
          </p15:clr>
        </p15:guide>
        <p15:guide id="7" pos="5760" userDrawn="1">
          <p15:clr>
            <a:srgbClr val="F26B43"/>
          </p15:clr>
        </p15:guide>
        <p15:guide id="8" userDrawn="1">
          <p15:clr>
            <a:srgbClr val="F26B43"/>
          </p15:clr>
        </p15:guide>
        <p15:guide id="9" orient="horz" pos="4320" userDrawn="1">
          <p15:clr>
            <a:srgbClr val="F26B43"/>
          </p15:clr>
        </p15:guide>
        <p15:guide id="10" orient="horz"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fonts.google.com/?query=Christian%20Roberts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3600ABF-174B-7A70-64E7-685F70AE12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851" y="333375"/>
            <a:ext cx="2801223" cy="648000"/>
          </a:xfrm>
          <a:prstGeom prst="rect">
            <a:avLst/>
          </a:prstGeom>
        </p:spPr>
      </p:pic>
      <p:sp>
        <p:nvSpPr>
          <p:cNvPr id="19" name="TextBox 18">
            <a:extLst>
              <a:ext uri="{FF2B5EF4-FFF2-40B4-BE49-F238E27FC236}">
                <a16:creationId xmlns:a16="http://schemas.microsoft.com/office/drawing/2014/main" id="{2B8DCD13-7DCA-10DA-540A-65FB0EC27A80}"/>
              </a:ext>
            </a:extLst>
          </p:cNvPr>
          <p:cNvSpPr txBox="1"/>
          <p:nvPr/>
        </p:nvSpPr>
        <p:spPr>
          <a:xfrm>
            <a:off x="323851" y="3121223"/>
            <a:ext cx="6401040" cy="615553"/>
          </a:xfrm>
          <a:prstGeom prst="rect">
            <a:avLst/>
          </a:prstGeom>
          <a:noFill/>
        </p:spPr>
        <p:txBody>
          <a:bodyPr wrap="square" lIns="0" tIns="0" rIns="0" bIns="0" rtlCol="0">
            <a:spAutoFit/>
          </a:bodyPr>
          <a:lstStyle/>
          <a:p>
            <a:r>
              <a:rPr lang="en-US" sz="4000" b="1" spc="100">
                <a:solidFill>
                  <a:schemeClr val="bg1"/>
                </a:solidFill>
                <a:latin typeface="Roboto Condensed" panose="02000000000000000000" pitchFamily="2" charset="0"/>
                <a:ea typeface="Roboto Condensed" panose="02000000000000000000" pitchFamily="2" charset="0"/>
              </a:rPr>
              <a:t>BRAND </a:t>
            </a:r>
            <a:r>
              <a:rPr lang="en-US" sz="4000" b="1" spc="100">
                <a:solidFill>
                  <a:srgbClr val="B6914D"/>
                </a:solidFill>
                <a:latin typeface="Roboto Condensed" panose="02000000000000000000" pitchFamily="2" charset="0"/>
                <a:ea typeface="Roboto Condensed" panose="02000000000000000000" pitchFamily="2" charset="0"/>
              </a:rPr>
              <a:t>GUIDELINES</a:t>
            </a:r>
          </a:p>
        </p:txBody>
      </p:sp>
      <p:sp>
        <p:nvSpPr>
          <p:cNvPr id="20" name="TextBox 19">
            <a:extLst>
              <a:ext uri="{FF2B5EF4-FFF2-40B4-BE49-F238E27FC236}">
                <a16:creationId xmlns:a16="http://schemas.microsoft.com/office/drawing/2014/main" id="{76A198EE-9B9F-BDDB-70D7-B6CD43EAAB04}"/>
              </a:ext>
            </a:extLst>
          </p:cNvPr>
          <p:cNvSpPr txBox="1"/>
          <p:nvPr/>
        </p:nvSpPr>
        <p:spPr>
          <a:xfrm>
            <a:off x="323851" y="3736776"/>
            <a:ext cx="1982915" cy="525886"/>
          </a:xfrm>
          <a:prstGeom prst="rect">
            <a:avLst/>
          </a:prstGeom>
          <a:noFill/>
        </p:spPr>
        <p:txBody>
          <a:bodyPr wrap="none" lIns="0" tIns="216000" rIns="0" bIns="0" rtlCol="0">
            <a:spAutoFit/>
          </a:bodyPr>
          <a:lstStyle/>
          <a:p>
            <a:pPr>
              <a:spcAft>
                <a:spcPts val="600"/>
              </a:spcAft>
            </a:pPr>
            <a:r>
              <a:rPr lang="en-US" sz="2000" b="1" spc="600">
                <a:solidFill>
                  <a:srgbClr val="818452"/>
                </a:solidFill>
                <a:latin typeface="Roboto Condensed" panose="02000000000000000000" pitchFamily="2" charset="0"/>
                <a:ea typeface="Roboto Condensed" panose="02000000000000000000" pitchFamily="2" charset="0"/>
              </a:rPr>
              <a:t>APRIL 2023</a:t>
            </a:r>
          </a:p>
        </p:txBody>
      </p:sp>
    </p:spTree>
    <p:extLst>
      <p:ext uri="{BB962C8B-B14F-4D97-AF65-F5344CB8AC3E}">
        <p14:creationId xmlns:p14="http://schemas.microsoft.com/office/powerpoint/2010/main" val="53930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EF8CC1-5A2D-8F8E-6267-C2CEBCE1DF99}"/>
              </a:ext>
            </a:extLst>
          </p:cNvPr>
          <p:cNvSpPr>
            <a:spLocks noGrp="1"/>
          </p:cNvSpPr>
          <p:nvPr>
            <p:ph type="sldNum" idx="12"/>
          </p:nvPr>
        </p:nvSpPr>
        <p:spPr/>
        <p:txBody>
          <a:bodyPr/>
          <a:lstStyle/>
          <a:p>
            <a:fld id="{65412FCC-D540-4D5E-9C7E-C05CD3F7253F}" type="slidenum">
              <a:rPr lang="en-US" smtClean="0"/>
              <a:pPr/>
              <a:t>2</a:t>
            </a:fld>
            <a:endParaRPr lang="en-US" dirty="0"/>
          </a:p>
        </p:txBody>
      </p:sp>
      <p:sp>
        <p:nvSpPr>
          <p:cNvPr id="89" name="TextBox 88">
            <a:extLst>
              <a:ext uri="{FF2B5EF4-FFF2-40B4-BE49-F238E27FC236}">
                <a16:creationId xmlns:a16="http://schemas.microsoft.com/office/drawing/2014/main" id="{EB974005-AB5A-9CA6-23AB-58A857783D42}"/>
              </a:ext>
            </a:extLst>
          </p:cNvPr>
          <p:cNvSpPr txBox="1"/>
          <p:nvPr/>
        </p:nvSpPr>
        <p:spPr>
          <a:xfrm>
            <a:off x="6785610" y="6627127"/>
            <a:ext cx="1493363" cy="123111"/>
          </a:xfrm>
          <a:prstGeom prst="rect">
            <a:avLst/>
          </a:prstGeom>
          <a:noFill/>
        </p:spPr>
        <p:txBody>
          <a:bodyPr wrap="square" lIns="0" tIns="0" rIns="0" bIns="0" rtlCol="0">
            <a:spAutoFit/>
          </a:bodyPr>
          <a:lstStyle/>
          <a:p>
            <a:pPr algn="r"/>
            <a:r>
              <a:rPr lang="en-US" sz="800" i="1" baseline="0">
                <a:latin typeface="Roboto" panose="02000000000000000000" pitchFamily="2" charset="0"/>
                <a:ea typeface="Roboto" panose="02000000000000000000" pitchFamily="2" charset="0"/>
              </a:rPr>
              <a:t>*Brand guidelines in development</a:t>
            </a:r>
            <a:endParaRPr lang="en-ID" sz="800" i="1" baseline="0">
              <a:latin typeface="Roboto" panose="02000000000000000000" pitchFamily="2" charset="0"/>
              <a:ea typeface="Roboto" panose="02000000000000000000" pitchFamily="2" charset="0"/>
            </a:endParaRPr>
          </a:p>
        </p:txBody>
      </p:sp>
      <p:grpSp>
        <p:nvGrpSpPr>
          <p:cNvPr id="3" name="Group 2">
            <a:extLst>
              <a:ext uri="{FF2B5EF4-FFF2-40B4-BE49-F238E27FC236}">
                <a16:creationId xmlns:a16="http://schemas.microsoft.com/office/drawing/2014/main" id="{C900F37E-09BC-8029-39CB-C604C7A1AE4D}"/>
              </a:ext>
            </a:extLst>
          </p:cNvPr>
          <p:cNvGrpSpPr/>
          <p:nvPr/>
        </p:nvGrpSpPr>
        <p:grpSpPr>
          <a:xfrm>
            <a:off x="323850" y="333375"/>
            <a:ext cx="1285811" cy="324000"/>
            <a:chOff x="625208" y="2132171"/>
            <a:chExt cx="1285811" cy="324000"/>
          </a:xfrm>
        </p:grpSpPr>
        <p:sp>
          <p:nvSpPr>
            <p:cNvPr id="11" name="Rectangle 10">
              <a:extLst>
                <a:ext uri="{FF2B5EF4-FFF2-40B4-BE49-F238E27FC236}">
                  <a16:creationId xmlns:a16="http://schemas.microsoft.com/office/drawing/2014/main" id="{3864E9E0-DD52-5FAA-D945-1F853FA46137}"/>
                </a:ext>
              </a:extLst>
            </p:cNvPr>
            <p:cNvSpPr/>
            <p:nvPr/>
          </p:nvSpPr>
          <p:spPr>
            <a:xfrm>
              <a:off x="625209" y="2132171"/>
              <a:ext cx="1285810"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6F76668A-D4F5-B421-B84B-84C94DCD815B}"/>
                </a:ext>
              </a:extLst>
            </p:cNvPr>
            <p:cNvSpPr txBox="1"/>
            <p:nvPr/>
          </p:nvSpPr>
          <p:spPr>
            <a:xfrm>
              <a:off x="625208" y="2201838"/>
              <a:ext cx="1285810" cy="184666"/>
            </a:xfrm>
            <a:prstGeom prst="rect">
              <a:avLst/>
            </a:prstGeom>
            <a:noFill/>
          </p:spPr>
          <p:txBody>
            <a:bodyPr wrap="square" lIns="216000" tIns="0" rIns="216000" bIns="0" rtlCol="0">
              <a:spAutoFit/>
            </a:bodyPr>
            <a:lstStyle/>
            <a:p>
              <a:pPr algn="ctr"/>
              <a:r>
                <a:rPr lang="en-US" sz="1200" b="1" spc="150">
                  <a:solidFill>
                    <a:schemeClr val="bg1"/>
                  </a:solidFill>
                  <a:latin typeface="Roboto Condensed" panose="02000000000000000000" pitchFamily="2" charset="0"/>
                  <a:ea typeface="Roboto Condensed" panose="02000000000000000000" pitchFamily="2" charset="0"/>
                </a:rPr>
                <a:t>CONTENTS</a:t>
              </a:r>
            </a:p>
          </p:txBody>
        </p:sp>
      </p:grpSp>
      <p:grpSp>
        <p:nvGrpSpPr>
          <p:cNvPr id="62" name="Group 61">
            <a:extLst>
              <a:ext uri="{FF2B5EF4-FFF2-40B4-BE49-F238E27FC236}">
                <a16:creationId xmlns:a16="http://schemas.microsoft.com/office/drawing/2014/main" id="{E349CC68-2B2B-A2A4-E00E-2CD59293F4D8}"/>
              </a:ext>
            </a:extLst>
          </p:cNvPr>
          <p:cNvGrpSpPr/>
          <p:nvPr/>
        </p:nvGrpSpPr>
        <p:grpSpPr>
          <a:xfrm>
            <a:off x="2631387" y="1045300"/>
            <a:ext cx="1489190" cy="5086138"/>
            <a:chOff x="2531784" y="1045300"/>
            <a:chExt cx="1489190" cy="5086138"/>
          </a:xfrm>
        </p:grpSpPr>
        <p:sp>
          <p:nvSpPr>
            <p:cNvPr id="5" name="TextBox 4">
              <a:extLst>
                <a:ext uri="{FF2B5EF4-FFF2-40B4-BE49-F238E27FC236}">
                  <a16:creationId xmlns:a16="http://schemas.microsoft.com/office/drawing/2014/main" id="{AE9A5A8F-4C3F-4E6A-73AB-115A85D7FCCD}"/>
                </a:ext>
              </a:extLst>
            </p:cNvPr>
            <p:cNvSpPr txBox="1"/>
            <p:nvPr/>
          </p:nvSpPr>
          <p:spPr>
            <a:xfrm>
              <a:off x="2531784" y="1045300"/>
              <a:ext cx="1367362"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INTRODUCTION</a:t>
              </a:r>
            </a:p>
          </p:txBody>
        </p:sp>
        <p:sp>
          <p:nvSpPr>
            <p:cNvPr id="6" name="TextBox 5">
              <a:extLst>
                <a:ext uri="{FF2B5EF4-FFF2-40B4-BE49-F238E27FC236}">
                  <a16:creationId xmlns:a16="http://schemas.microsoft.com/office/drawing/2014/main" id="{7035B545-1996-0C76-B84C-55D3850EB2C5}"/>
                </a:ext>
              </a:extLst>
            </p:cNvPr>
            <p:cNvSpPr txBox="1"/>
            <p:nvPr/>
          </p:nvSpPr>
          <p:spPr>
            <a:xfrm>
              <a:off x="2531784" y="1258431"/>
              <a:ext cx="448841" cy="955440"/>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About</a:t>
              </a:r>
            </a:p>
            <a:p>
              <a:pPr>
                <a:spcAft>
                  <a:spcPts val="600"/>
                </a:spcAft>
              </a:pPr>
              <a:r>
                <a:rPr lang="en-US" sz="1000">
                  <a:latin typeface="Roboto" panose="02000000000000000000" pitchFamily="2" charset="0"/>
                  <a:ea typeface="Roboto" panose="02000000000000000000" pitchFamily="2" charset="0"/>
                </a:rPr>
                <a:t>Vision</a:t>
              </a:r>
            </a:p>
            <a:p>
              <a:pPr>
                <a:spcAft>
                  <a:spcPts val="600"/>
                </a:spcAft>
              </a:pPr>
              <a:r>
                <a:rPr lang="en-US" sz="1000">
                  <a:latin typeface="Roboto" panose="02000000000000000000" pitchFamily="2" charset="0"/>
                  <a:ea typeface="Roboto" panose="02000000000000000000" pitchFamily="2" charset="0"/>
                </a:rPr>
                <a:t>Mission</a:t>
              </a:r>
            </a:p>
            <a:p>
              <a:pPr>
                <a:spcAft>
                  <a:spcPts val="600"/>
                </a:spcAft>
              </a:pPr>
              <a:r>
                <a:rPr lang="en-US" sz="1000">
                  <a:latin typeface="Roboto" panose="02000000000000000000" pitchFamily="2" charset="0"/>
                  <a:ea typeface="Roboto" panose="02000000000000000000" pitchFamily="2" charset="0"/>
                </a:rPr>
                <a:t>Values</a:t>
              </a:r>
            </a:p>
          </p:txBody>
        </p:sp>
        <p:sp>
          <p:nvSpPr>
            <p:cNvPr id="12" name="TextBox 11">
              <a:extLst>
                <a:ext uri="{FF2B5EF4-FFF2-40B4-BE49-F238E27FC236}">
                  <a16:creationId xmlns:a16="http://schemas.microsoft.com/office/drawing/2014/main" id="{63C6A9C1-2A97-4174-7B8E-830E9F22E31B}"/>
                </a:ext>
              </a:extLst>
            </p:cNvPr>
            <p:cNvSpPr txBox="1"/>
            <p:nvPr/>
          </p:nvSpPr>
          <p:spPr>
            <a:xfrm>
              <a:off x="2531784" y="2427002"/>
              <a:ext cx="487313"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LOGO</a:t>
              </a:r>
            </a:p>
          </p:txBody>
        </p:sp>
        <p:sp>
          <p:nvSpPr>
            <p:cNvPr id="13" name="TextBox 12">
              <a:extLst>
                <a:ext uri="{FF2B5EF4-FFF2-40B4-BE49-F238E27FC236}">
                  <a16:creationId xmlns:a16="http://schemas.microsoft.com/office/drawing/2014/main" id="{F6F74244-2CBF-B31B-1BA6-213B26794967}"/>
                </a:ext>
              </a:extLst>
            </p:cNvPr>
            <p:cNvSpPr txBox="1"/>
            <p:nvPr/>
          </p:nvSpPr>
          <p:spPr>
            <a:xfrm>
              <a:off x="2531784" y="2640133"/>
              <a:ext cx="1489190" cy="2340435"/>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Logo usage*</a:t>
              </a:r>
            </a:p>
            <a:p>
              <a:pPr>
                <a:spcAft>
                  <a:spcPts val="600"/>
                </a:spcAft>
              </a:pPr>
              <a:r>
                <a:rPr lang="en-US" sz="1000">
                  <a:latin typeface="Roboto" panose="02000000000000000000" pitchFamily="2" charset="0"/>
                  <a:ea typeface="Roboto" panose="02000000000000000000" pitchFamily="2" charset="0"/>
                </a:rPr>
                <a:t>Logo proportions*</a:t>
              </a:r>
            </a:p>
            <a:p>
              <a:pPr>
                <a:spcAft>
                  <a:spcPts val="600"/>
                </a:spcAft>
              </a:pPr>
              <a:r>
                <a:rPr lang="en-US" sz="1000">
                  <a:latin typeface="Roboto" panose="02000000000000000000" pitchFamily="2" charset="0"/>
                  <a:ea typeface="Roboto" panose="02000000000000000000" pitchFamily="2" charset="0"/>
                </a:rPr>
                <a:t>Logo variation</a:t>
              </a:r>
            </a:p>
            <a:p>
              <a:pPr>
                <a:spcAft>
                  <a:spcPts val="600"/>
                </a:spcAft>
              </a:pPr>
              <a:r>
                <a:rPr lang="en-US" sz="1000">
                  <a:latin typeface="Roboto" panose="02000000000000000000" pitchFamily="2" charset="0"/>
                  <a:ea typeface="Roboto" panose="02000000000000000000" pitchFamily="2" charset="0"/>
                </a:rPr>
                <a:t>Clear space*</a:t>
              </a:r>
            </a:p>
            <a:p>
              <a:pPr>
                <a:spcAft>
                  <a:spcPts val="600"/>
                </a:spcAft>
              </a:pPr>
              <a:r>
                <a:rPr lang="en-US" sz="1000">
                  <a:latin typeface="Roboto" panose="02000000000000000000" pitchFamily="2" charset="0"/>
                  <a:ea typeface="Roboto" panose="02000000000000000000" pitchFamily="2" charset="0"/>
                </a:rPr>
                <a:t>Minimum size*</a:t>
              </a:r>
            </a:p>
            <a:p>
              <a:pPr>
                <a:spcAft>
                  <a:spcPts val="600"/>
                </a:spcAft>
              </a:pPr>
              <a:r>
                <a:rPr lang="en-US" sz="1000">
                  <a:latin typeface="Roboto" panose="02000000000000000000" pitchFamily="2" charset="0"/>
                  <a:ea typeface="Roboto" panose="02000000000000000000" pitchFamily="2" charset="0"/>
                </a:rPr>
                <a:t>Full Colour Logo*</a:t>
              </a:r>
            </a:p>
            <a:p>
              <a:pPr>
                <a:spcAft>
                  <a:spcPts val="600"/>
                </a:spcAft>
              </a:pPr>
              <a:r>
                <a:rPr lang="en-US" sz="1000">
                  <a:latin typeface="Roboto" panose="02000000000000000000" pitchFamily="2" charset="0"/>
                  <a:ea typeface="Roboto" panose="02000000000000000000" pitchFamily="2" charset="0"/>
                </a:rPr>
                <a:t>Logo on Backgrounds*</a:t>
              </a:r>
            </a:p>
            <a:p>
              <a:pPr>
                <a:spcAft>
                  <a:spcPts val="600"/>
                </a:spcAft>
              </a:pPr>
              <a:r>
                <a:rPr lang="en-US" sz="1000">
                  <a:latin typeface="Roboto" panose="02000000000000000000" pitchFamily="2" charset="0"/>
                  <a:ea typeface="Roboto" panose="02000000000000000000" pitchFamily="2" charset="0"/>
                </a:rPr>
                <a:t>Logo on Paragraphs*</a:t>
              </a:r>
            </a:p>
            <a:p>
              <a:pPr>
                <a:spcAft>
                  <a:spcPts val="600"/>
                </a:spcAft>
              </a:pPr>
              <a:r>
                <a:rPr lang="en-US" sz="1000">
                  <a:latin typeface="Roboto" panose="02000000000000000000" pitchFamily="2" charset="0"/>
                  <a:ea typeface="Roboto" panose="02000000000000000000" pitchFamily="2" charset="0"/>
                </a:rPr>
                <a:t>Unacceptable Logo Use*</a:t>
              </a:r>
            </a:p>
            <a:p>
              <a:pPr>
                <a:spcAft>
                  <a:spcPts val="600"/>
                </a:spcAft>
              </a:pPr>
              <a:r>
                <a:rPr lang="en-US" sz="1000">
                  <a:latin typeface="Roboto" panose="02000000000000000000" pitchFamily="2" charset="0"/>
                  <a:ea typeface="Roboto" panose="02000000000000000000" pitchFamily="2" charset="0"/>
                </a:rPr>
                <a:t>With Other Partner Logos*</a:t>
              </a:r>
            </a:p>
          </p:txBody>
        </p:sp>
        <p:sp>
          <p:nvSpPr>
            <p:cNvPr id="17" name="TextBox 16">
              <a:extLst>
                <a:ext uri="{FF2B5EF4-FFF2-40B4-BE49-F238E27FC236}">
                  <a16:creationId xmlns:a16="http://schemas.microsoft.com/office/drawing/2014/main" id="{EB610C10-03B4-639B-846C-C4B259184C22}"/>
                </a:ext>
              </a:extLst>
            </p:cNvPr>
            <p:cNvSpPr txBox="1"/>
            <p:nvPr/>
          </p:nvSpPr>
          <p:spPr>
            <a:xfrm>
              <a:off x="2531784" y="5193699"/>
              <a:ext cx="839974"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COLOURS</a:t>
              </a:r>
            </a:p>
          </p:txBody>
        </p:sp>
        <p:sp>
          <p:nvSpPr>
            <p:cNvPr id="18" name="TextBox 17">
              <a:extLst>
                <a:ext uri="{FF2B5EF4-FFF2-40B4-BE49-F238E27FC236}">
                  <a16:creationId xmlns:a16="http://schemas.microsoft.com/office/drawing/2014/main" id="{037C170F-4749-EAE5-3FCB-98CF9C1DD42A}"/>
                </a:ext>
              </a:extLst>
            </p:cNvPr>
            <p:cNvSpPr txBox="1"/>
            <p:nvPr/>
          </p:nvSpPr>
          <p:spPr>
            <a:xfrm>
              <a:off x="2531784" y="5406830"/>
              <a:ext cx="1057982" cy="724608"/>
            </a:xfrm>
            <a:prstGeom prst="rect">
              <a:avLst/>
            </a:prstGeom>
            <a:noFill/>
          </p:spPr>
          <p:txBody>
            <a:bodyPr wrap="none" lIns="0" tIns="108000" rIns="0" bIns="0" rtlCol="0">
              <a:spAutoFit/>
            </a:bodyPr>
            <a:lstStyle/>
            <a:p>
              <a:pPr>
                <a:spcAft>
                  <a:spcPts val="600"/>
                </a:spcAft>
              </a:pPr>
              <a:r>
                <a:rPr lang="en-US" sz="1000" dirty="0">
                  <a:latin typeface="Roboto" panose="02000000000000000000" pitchFamily="2" charset="0"/>
                  <a:ea typeface="Roboto" panose="02000000000000000000" pitchFamily="2" charset="0"/>
                </a:rPr>
                <a:t>Principal </a:t>
              </a:r>
              <a:r>
                <a:rPr lang="en-US" sz="1000" dirty="0" err="1">
                  <a:latin typeface="Roboto" panose="02000000000000000000" pitchFamily="2" charset="0"/>
                  <a:ea typeface="Roboto" panose="02000000000000000000" pitchFamily="2" charset="0"/>
                </a:rPr>
                <a:t>colours</a:t>
              </a:r>
              <a:endParaRPr lang="en-US" sz="1000" dirty="0">
                <a:latin typeface="Roboto" panose="02000000000000000000" pitchFamily="2" charset="0"/>
                <a:ea typeface="Roboto" panose="02000000000000000000" pitchFamily="2" charset="0"/>
              </a:endParaRPr>
            </a:p>
            <a:p>
              <a:pPr>
                <a:spcAft>
                  <a:spcPts val="600"/>
                </a:spcAft>
              </a:pPr>
              <a:r>
                <a:rPr lang="en-US" sz="1000" dirty="0">
                  <a:latin typeface="Roboto" panose="02000000000000000000" pitchFamily="2" charset="0"/>
                  <a:ea typeface="Roboto" panose="02000000000000000000" pitchFamily="2" charset="0"/>
                </a:rPr>
                <a:t>Secondary </a:t>
              </a:r>
              <a:r>
                <a:rPr lang="en-US" sz="1000" dirty="0" err="1">
                  <a:latin typeface="Roboto" panose="02000000000000000000" pitchFamily="2" charset="0"/>
                  <a:ea typeface="Roboto" panose="02000000000000000000" pitchFamily="2" charset="0"/>
                </a:rPr>
                <a:t>colours</a:t>
              </a:r>
              <a:endParaRPr lang="en-US" sz="1000" dirty="0">
                <a:latin typeface="Roboto" panose="02000000000000000000" pitchFamily="2" charset="0"/>
                <a:ea typeface="Roboto" panose="02000000000000000000" pitchFamily="2" charset="0"/>
              </a:endParaRPr>
            </a:p>
            <a:p>
              <a:pPr>
                <a:spcAft>
                  <a:spcPts val="600"/>
                </a:spcAft>
              </a:pPr>
              <a:r>
                <a:rPr lang="en-US" sz="1000" dirty="0">
                  <a:latin typeface="Roboto" panose="02000000000000000000" pitchFamily="2" charset="0"/>
                  <a:ea typeface="Roboto" panose="02000000000000000000" pitchFamily="2" charset="0"/>
                </a:rPr>
                <a:t>Tertiary </a:t>
              </a:r>
              <a:r>
                <a:rPr lang="en-US" sz="1000" dirty="0" err="1">
                  <a:latin typeface="Roboto" panose="02000000000000000000" pitchFamily="2" charset="0"/>
                  <a:ea typeface="Roboto" panose="02000000000000000000" pitchFamily="2" charset="0"/>
                </a:rPr>
                <a:t>colours</a:t>
              </a:r>
              <a:endParaRPr lang="en-US" sz="1000" dirty="0">
                <a:latin typeface="Roboto" panose="02000000000000000000" pitchFamily="2" charset="0"/>
                <a:ea typeface="Roboto" panose="02000000000000000000" pitchFamily="2" charset="0"/>
              </a:endParaRPr>
            </a:p>
          </p:txBody>
        </p:sp>
      </p:grpSp>
      <p:grpSp>
        <p:nvGrpSpPr>
          <p:cNvPr id="61" name="Group 60">
            <a:extLst>
              <a:ext uri="{FF2B5EF4-FFF2-40B4-BE49-F238E27FC236}">
                <a16:creationId xmlns:a16="http://schemas.microsoft.com/office/drawing/2014/main" id="{63F1BCE2-725E-5579-7CC6-C391D48586BD}"/>
              </a:ext>
            </a:extLst>
          </p:cNvPr>
          <p:cNvGrpSpPr/>
          <p:nvPr/>
        </p:nvGrpSpPr>
        <p:grpSpPr>
          <a:xfrm>
            <a:off x="4769794" y="1045300"/>
            <a:ext cx="1485984" cy="5086138"/>
            <a:chOff x="4637702" y="1045300"/>
            <a:chExt cx="1485984" cy="5086138"/>
          </a:xfrm>
        </p:grpSpPr>
        <p:grpSp>
          <p:nvGrpSpPr>
            <p:cNvPr id="56" name="Group 55">
              <a:extLst>
                <a:ext uri="{FF2B5EF4-FFF2-40B4-BE49-F238E27FC236}">
                  <a16:creationId xmlns:a16="http://schemas.microsoft.com/office/drawing/2014/main" id="{06EAB713-3630-E951-B195-1935F99B2808}"/>
                </a:ext>
              </a:extLst>
            </p:cNvPr>
            <p:cNvGrpSpPr/>
            <p:nvPr/>
          </p:nvGrpSpPr>
          <p:grpSpPr>
            <a:xfrm>
              <a:off x="4637702" y="1045300"/>
              <a:ext cx="1482778" cy="1167591"/>
              <a:chOff x="5123028" y="1045300"/>
              <a:chExt cx="1482778" cy="1167591"/>
            </a:xfrm>
          </p:grpSpPr>
          <p:sp>
            <p:nvSpPr>
              <p:cNvPr id="75" name="TextBox 74">
                <a:extLst>
                  <a:ext uri="{FF2B5EF4-FFF2-40B4-BE49-F238E27FC236}">
                    <a16:creationId xmlns:a16="http://schemas.microsoft.com/office/drawing/2014/main" id="{F27827EC-DAF8-815A-9151-CF9B71959629}"/>
                  </a:ext>
                </a:extLst>
              </p:cNvPr>
              <p:cNvSpPr txBox="1"/>
              <p:nvPr/>
            </p:nvSpPr>
            <p:spPr>
              <a:xfrm>
                <a:off x="5123028" y="1257451"/>
                <a:ext cx="1482778" cy="955440"/>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Fonts</a:t>
                </a:r>
              </a:p>
              <a:p>
                <a:pPr>
                  <a:spcAft>
                    <a:spcPts val="600"/>
                  </a:spcAft>
                </a:pPr>
                <a:r>
                  <a:rPr lang="en-US" sz="1000">
                    <a:latin typeface="Roboto" panose="02000000000000000000" pitchFamily="2" charset="0"/>
                    <a:ea typeface="Roboto" panose="02000000000000000000" pitchFamily="2" charset="0"/>
                  </a:rPr>
                  <a:t>Headings</a:t>
                </a:r>
              </a:p>
              <a:p>
                <a:pPr>
                  <a:spcAft>
                    <a:spcPts val="600"/>
                  </a:spcAft>
                </a:pPr>
                <a:r>
                  <a:rPr lang="en-US" sz="1000">
                    <a:latin typeface="Roboto" panose="02000000000000000000" pitchFamily="2" charset="0"/>
                    <a:ea typeface="Roboto" panose="02000000000000000000" pitchFamily="2" charset="0"/>
                  </a:rPr>
                  <a:t>Paragraph Text</a:t>
                </a:r>
              </a:p>
              <a:p>
                <a:pPr>
                  <a:spcAft>
                    <a:spcPts val="600"/>
                  </a:spcAft>
                </a:pPr>
                <a:r>
                  <a:rPr lang="en-US" sz="1000">
                    <a:latin typeface="Roboto" panose="02000000000000000000" pitchFamily="2" charset="0"/>
                    <a:ea typeface="Roboto" panose="02000000000000000000" pitchFamily="2" charset="0"/>
                  </a:rPr>
                  <a:t>Bullets &amp; Page Numbering</a:t>
                </a:r>
              </a:p>
            </p:txBody>
          </p:sp>
          <p:sp>
            <p:nvSpPr>
              <p:cNvPr id="70" name="TextBox 69">
                <a:extLst>
                  <a:ext uri="{FF2B5EF4-FFF2-40B4-BE49-F238E27FC236}">
                    <a16:creationId xmlns:a16="http://schemas.microsoft.com/office/drawing/2014/main" id="{CE193E06-6843-FDF5-8A21-29093B547CC2}"/>
                  </a:ext>
                </a:extLst>
              </p:cNvPr>
              <p:cNvSpPr txBox="1"/>
              <p:nvPr/>
            </p:nvSpPr>
            <p:spPr>
              <a:xfrm>
                <a:off x="5123028" y="1045300"/>
                <a:ext cx="1223092"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TYPOGRPAHY</a:t>
                </a:r>
              </a:p>
            </p:txBody>
          </p:sp>
        </p:grpSp>
        <p:grpSp>
          <p:nvGrpSpPr>
            <p:cNvPr id="36" name="Group 35">
              <a:extLst>
                <a:ext uri="{FF2B5EF4-FFF2-40B4-BE49-F238E27FC236}">
                  <a16:creationId xmlns:a16="http://schemas.microsoft.com/office/drawing/2014/main" id="{E8D8884A-EF69-6438-E93E-EE627F53BB38}"/>
                </a:ext>
              </a:extLst>
            </p:cNvPr>
            <p:cNvGrpSpPr/>
            <p:nvPr/>
          </p:nvGrpSpPr>
          <p:grpSpPr>
            <a:xfrm>
              <a:off x="4637702" y="2428193"/>
              <a:ext cx="904094" cy="476074"/>
              <a:chOff x="6697967" y="2318537"/>
              <a:chExt cx="904094" cy="476074"/>
            </a:xfrm>
          </p:grpSpPr>
          <p:sp>
            <p:nvSpPr>
              <p:cNvPr id="167" name="TextBox 166">
                <a:extLst>
                  <a:ext uri="{FF2B5EF4-FFF2-40B4-BE49-F238E27FC236}">
                    <a16:creationId xmlns:a16="http://schemas.microsoft.com/office/drawing/2014/main" id="{C2B32524-7296-A74A-98C6-680EBF1009F2}"/>
                  </a:ext>
                </a:extLst>
              </p:cNvPr>
              <p:cNvSpPr txBox="1"/>
              <p:nvPr/>
            </p:nvSpPr>
            <p:spPr>
              <a:xfrm>
                <a:off x="6697967" y="2318537"/>
                <a:ext cx="577081"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TABLE</a:t>
                </a:r>
              </a:p>
            </p:txBody>
          </p:sp>
          <p:sp>
            <p:nvSpPr>
              <p:cNvPr id="168" name="TextBox 167">
                <a:extLst>
                  <a:ext uri="{FF2B5EF4-FFF2-40B4-BE49-F238E27FC236}">
                    <a16:creationId xmlns:a16="http://schemas.microsoft.com/office/drawing/2014/main" id="{7E914239-3C00-1EF1-BBF3-F15A67198DB9}"/>
                  </a:ext>
                </a:extLst>
              </p:cNvPr>
              <p:cNvSpPr txBox="1"/>
              <p:nvPr/>
            </p:nvSpPr>
            <p:spPr>
              <a:xfrm>
                <a:off x="6697967" y="2531668"/>
                <a:ext cx="904094" cy="262943"/>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Table elements</a:t>
                </a:r>
              </a:p>
            </p:txBody>
          </p:sp>
        </p:grpSp>
        <p:grpSp>
          <p:nvGrpSpPr>
            <p:cNvPr id="35" name="Group 34">
              <a:extLst>
                <a:ext uri="{FF2B5EF4-FFF2-40B4-BE49-F238E27FC236}">
                  <a16:creationId xmlns:a16="http://schemas.microsoft.com/office/drawing/2014/main" id="{BB9256BB-6D3E-2A79-B082-C9410C332BDE}"/>
                </a:ext>
              </a:extLst>
            </p:cNvPr>
            <p:cNvGrpSpPr/>
            <p:nvPr/>
          </p:nvGrpSpPr>
          <p:grpSpPr>
            <a:xfrm>
              <a:off x="4637702" y="3119569"/>
              <a:ext cx="1436291" cy="476074"/>
              <a:chOff x="6697967" y="3008186"/>
              <a:chExt cx="1436291" cy="476074"/>
            </a:xfrm>
          </p:grpSpPr>
          <p:sp>
            <p:nvSpPr>
              <p:cNvPr id="181" name="TextBox 180">
                <a:extLst>
                  <a:ext uri="{FF2B5EF4-FFF2-40B4-BE49-F238E27FC236}">
                    <a16:creationId xmlns:a16="http://schemas.microsoft.com/office/drawing/2014/main" id="{2263D9EB-BC90-4D1F-1223-A7844A9F3535}"/>
                  </a:ext>
                </a:extLst>
              </p:cNvPr>
              <p:cNvSpPr txBox="1"/>
              <p:nvPr/>
            </p:nvSpPr>
            <p:spPr>
              <a:xfrm>
                <a:off x="6697967" y="3008186"/>
                <a:ext cx="1436291"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PHOTOGRAPHIC</a:t>
                </a:r>
              </a:p>
            </p:txBody>
          </p:sp>
          <p:sp>
            <p:nvSpPr>
              <p:cNvPr id="182" name="TextBox 181">
                <a:extLst>
                  <a:ext uri="{FF2B5EF4-FFF2-40B4-BE49-F238E27FC236}">
                    <a16:creationId xmlns:a16="http://schemas.microsoft.com/office/drawing/2014/main" id="{9E0555CA-7165-F937-66A4-824C38604767}"/>
                  </a:ext>
                </a:extLst>
              </p:cNvPr>
              <p:cNvSpPr txBox="1"/>
              <p:nvPr/>
            </p:nvSpPr>
            <p:spPr>
              <a:xfrm>
                <a:off x="6697967" y="3221317"/>
                <a:ext cx="1082027" cy="262943"/>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Photography style*</a:t>
                </a:r>
              </a:p>
            </p:txBody>
          </p:sp>
        </p:grpSp>
        <p:grpSp>
          <p:nvGrpSpPr>
            <p:cNvPr id="34" name="Group 33">
              <a:extLst>
                <a:ext uri="{FF2B5EF4-FFF2-40B4-BE49-F238E27FC236}">
                  <a16:creationId xmlns:a16="http://schemas.microsoft.com/office/drawing/2014/main" id="{14960575-2603-0779-7F06-64B8D8DDAB3A}"/>
                </a:ext>
              </a:extLst>
            </p:cNvPr>
            <p:cNvGrpSpPr/>
            <p:nvPr/>
          </p:nvGrpSpPr>
          <p:grpSpPr>
            <a:xfrm>
              <a:off x="4637702" y="3810945"/>
              <a:ext cx="1314462" cy="476074"/>
              <a:chOff x="6697967" y="3696079"/>
              <a:chExt cx="1314462" cy="476074"/>
            </a:xfrm>
          </p:grpSpPr>
          <p:sp>
            <p:nvSpPr>
              <p:cNvPr id="7" name="TextBox 6">
                <a:extLst>
                  <a:ext uri="{FF2B5EF4-FFF2-40B4-BE49-F238E27FC236}">
                    <a16:creationId xmlns:a16="http://schemas.microsoft.com/office/drawing/2014/main" id="{BCF31F2E-EB6B-1D21-D417-F41ECAF91E68}"/>
                  </a:ext>
                </a:extLst>
              </p:cNvPr>
              <p:cNvSpPr txBox="1"/>
              <p:nvPr/>
            </p:nvSpPr>
            <p:spPr>
              <a:xfrm>
                <a:off x="6697967" y="3696079"/>
                <a:ext cx="1314462"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ICONOGRAPHY</a:t>
                </a:r>
              </a:p>
            </p:txBody>
          </p:sp>
          <p:sp>
            <p:nvSpPr>
              <p:cNvPr id="8" name="TextBox 7">
                <a:extLst>
                  <a:ext uri="{FF2B5EF4-FFF2-40B4-BE49-F238E27FC236}">
                    <a16:creationId xmlns:a16="http://schemas.microsoft.com/office/drawing/2014/main" id="{07211517-976D-AA8A-6B4B-AC1807ED1FDB}"/>
                  </a:ext>
                </a:extLst>
              </p:cNvPr>
              <p:cNvSpPr txBox="1"/>
              <p:nvPr/>
            </p:nvSpPr>
            <p:spPr>
              <a:xfrm>
                <a:off x="6697967" y="3909210"/>
                <a:ext cx="1099660" cy="262943"/>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Iconographic style*</a:t>
                </a:r>
              </a:p>
            </p:txBody>
          </p:sp>
        </p:grpSp>
        <p:grpSp>
          <p:nvGrpSpPr>
            <p:cNvPr id="33" name="Group 32">
              <a:extLst>
                <a:ext uri="{FF2B5EF4-FFF2-40B4-BE49-F238E27FC236}">
                  <a16:creationId xmlns:a16="http://schemas.microsoft.com/office/drawing/2014/main" id="{549B002C-CE95-E68F-6AEF-89A9D3C4324B}"/>
                </a:ext>
              </a:extLst>
            </p:cNvPr>
            <p:cNvGrpSpPr/>
            <p:nvPr/>
          </p:nvGrpSpPr>
          <p:grpSpPr>
            <a:xfrm>
              <a:off x="4637702" y="4502321"/>
              <a:ext cx="1485984" cy="476074"/>
              <a:chOff x="6697967" y="4389232"/>
              <a:chExt cx="1485984" cy="476074"/>
            </a:xfrm>
          </p:grpSpPr>
          <p:sp>
            <p:nvSpPr>
              <p:cNvPr id="16" name="TextBox 15">
                <a:extLst>
                  <a:ext uri="{FF2B5EF4-FFF2-40B4-BE49-F238E27FC236}">
                    <a16:creationId xmlns:a16="http://schemas.microsoft.com/office/drawing/2014/main" id="{DFAEE575-D3A8-E630-B951-A043CAC78FD2}"/>
                  </a:ext>
                </a:extLst>
              </p:cNvPr>
              <p:cNvSpPr txBox="1"/>
              <p:nvPr/>
            </p:nvSpPr>
            <p:spPr>
              <a:xfrm>
                <a:off x="6697967" y="4389232"/>
                <a:ext cx="1485984"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TONE OF VOICE*</a:t>
                </a:r>
              </a:p>
            </p:txBody>
          </p:sp>
          <p:sp>
            <p:nvSpPr>
              <p:cNvPr id="20" name="TextBox 19">
                <a:extLst>
                  <a:ext uri="{FF2B5EF4-FFF2-40B4-BE49-F238E27FC236}">
                    <a16:creationId xmlns:a16="http://schemas.microsoft.com/office/drawing/2014/main" id="{64521A08-9FC5-063E-38F8-75357AB6B596}"/>
                  </a:ext>
                </a:extLst>
              </p:cNvPr>
              <p:cNvSpPr txBox="1"/>
              <p:nvPr/>
            </p:nvSpPr>
            <p:spPr>
              <a:xfrm>
                <a:off x="6697967" y="4602363"/>
                <a:ext cx="1025922" cy="262943"/>
              </a:xfrm>
              <a:prstGeom prst="rect">
                <a:avLst/>
              </a:prstGeom>
              <a:noFill/>
            </p:spPr>
            <p:txBody>
              <a:bodyPr wrap="none" lIns="0" tIns="108000" rIns="0" bIns="0" rtlCol="0">
                <a:spAutoFit/>
              </a:bodyPr>
              <a:lstStyle/>
              <a:p>
                <a:pPr>
                  <a:spcAft>
                    <a:spcPts val="300"/>
                  </a:spcAft>
                </a:pPr>
                <a:r>
                  <a:rPr lang="en-US" sz="1000">
                    <a:latin typeface="Roboto" panose="02000000000000000000" pitchFamily="2" charset="0"/>
                    <a:ea typeface="Roboto" panose="02000000000000000000" pitchFamily="2" charset="0"/>
                  </a:rPr>
                  <a:t>Our tone of voice*</a:t>
                </a:r>
              </a:p>
            </p:txBody>
          </p:sp>
        </p:grpSp>
        <p:grpSp>
          <p:nvGrpSpPr>
            <p:cNvPr id="32" name="Group 31">
              <a:extLst>
                <a:ext uri="{FF2B5EF4-FFF2-40B4-BE49-F238E27FC236}">
                  <a16:creationId xmlns:a16="http://schemas.microsoft.com/office/drawing/2014/main" id="{86737B58-56EC-C3FC-9F0D-581858AF8A69}"/>
                </a:ext>
              </a:extLst>
            </p:cNvPr>
            <p:cNvGrpSpPr/>
            <p:nvPr/>
          </p:nvGrpSpPr>
          <p:grpSpPr>
            <a:xfrm>
              <a:off x="4637702" y="5193699"/>
              <a:ext cx="1163780" cy="937739"/>
              <a:chOff x="6680334" y="5085234"/>
              <a:chExt cx="1163780" cy="937739"/>
            </a:xfrm>
          </p:grpSpPr>
          <p:sp>
            <p:nvSpPr>
              <p:cNvPr id="28" name="TextBox 27">
                <a:extLst>
                  <a:ext uri="{FF2B5EF4-FFF2-40B4-BE49-F238E27FC236}">
                    <a16:creationId xmlns:a16="http://schemas.microsoft.com/office/drawing/2014/main" id="{C9C13E9E-CB21-707A-1786-8696321DD297}"/>
                  </a:ext>
                </a:extLst>
              </p:cNvPr>
              <p:cNvSpPr txBox="1"/>
              <p:nvPr/>
            </p:nvSpPr>
            <p:spPr>
              <a:xfrm>
                <a:off x="6680334" y="5085234"/>
                <a:ext cx="1163780" cy="215444"/>
              </a:xfrm>
              <a:prstGeom prst="rect">
                <a:avLst/>
              </a:prstGeom>
              <a:noFill/>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STATIONARY</a:t>
                </a:r>
              </a:p>
            </p:txBody>
          </p:sp>
          <p:sp>
            <p:nvSpPr>
              <p:cNvPr id="29" name="TextBox 28">
                <a:extLst>
                  <a:ext uri="{FF2B5EF4-FFF2-40B4-BE49-F238E27FC236}">
                    <a16:creationId xmlns:a16="http://schemas.microsoft.com/office/drawing/2014/main" id="{F754F545-48D0-0AD7-EA93-A4FA9F6D4F3B}"/>
                  </a:ext>
                </a:extLst>
              </p:cNvPr>
              <p:cNvSpPr txBox="1"/>
              <p:nvPr/>
            </p:nvSpPr>
            <p:spPr>
              <a:xfrm>
                <a:off x="6680334" y="5298365"/>
                <a:ext cx="921727" cy="724608"/>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Letterhead*</a:t>
                </a:r>
              </a:p>
              <a:p>
                <a:pPr>
                  <a:spcAft>
                    <a:spcPts val="600"/>
                  </a:spcAft>
                </a:pPr>
                <a:r>
                  <a:rPr lang="en-US" sz="1000">
                    <a:latin typeface="Roboto" panose="02000000000000000000" pitchFamily="2" charset="0"/>
                    <a:ea typeface="Roboto" panose="02000000000000000000" pitchFamily="2" charset="0"/>
                  </a:rPr>
                  <a:t>Envelope*</a:t>
                </a:r>
              </a:p>
              <a:p>
                <a:pPr>
                  <a:spcAft>
                    <a:spcPts val="600"/>
                  </a:spcAft>
                </a:pPr>
                <a:r>
                  <a:rPr lang="en-US" sz="1000">
                    <a:latin typeface="Roboto" panose="02000000000000000000" pitchFamily="2" charset="0"/>
                    <a:ea typeface="Roboto" panose="02000000000000000000" pitchFamily="2" charset="0"/>
                  </a:rPr>
                  <a:t>Business cards*</a:t>
                </a:r>
              </a:p>
            </p:txBody>
          </p:sp>
        </p:grpSp>
      </p:grpSp>
      <p:grpSp>
        <p:nvGrpSpPr>
          <p:cNvPr id="42" name="Group 41">
            <a:extLst>
              <a:ext uri="{FF2B5EF4-FFF2-40B4-BE49-F238E27FC236}">
                <a16:creationId xmlns:a16="http://schemas.microsoft.com/office/drawing/2014/main" id="{ECC80EC1-A46D-23DF-1160-97896D79E4E1}"/>
              </a:ext>
            </a:extLst>
          </p:cNvPr>
          <p:cNvGrpSpPr/>
          <p:nvPr/>
        </p:nvGrpSpPr>
        <p:grpSpPr>
          <a:xfrm>
            <a:off x="6901789" y="1045300"/>
            <a:ext cx="1418658" cy="706906"/>
            <a:chOff x="9218872" y="5193699"/>
            <a:chExt cx="1418658" cy="706906"/>
          </a:xfrm>
        </p:grpSpPr>
        <p:sp>
          <p:nvSpPr>
            <p:cNvPr id="39" name="TextBox 38">
              <a:extLst>
                <a:ext uri="{FF2B5EF4-FFF2-40B4-BE49-F238E27FC236}">
                  <a16:creationId xmlns:a16="http://schemas.microsoft.com/office/drawing/2014/main" id="{9CA71F52-C189-4EB9-3F2C-67458EC2CE30}"/>
                </a:ext>
              </a:extLst>
            </p:cNvPr>
            <p:cNvSpPr txBox="1"/>
            <p:nvPr/>
          </p:nvSpPr>
          <p:spPr>
            <a:xfrm>
              <a:off x="9218872" y="5193699"/>
              <a:ext cx="1418658" cy="215444"/>
            </a:xfrm>
            <a:prstGeom prst="rect">
              <a:avLst/>
            </a:prstGeom>
            <a:noFill/>
            <a:ln>
              <a:noFill/>
            </a:ln>
          </p:spPr>
          <p:txBody>
            <a:bodyPr wrap="non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VISUAL ASSETS</a:t>
              </a:r>
            </a:p>
          </p:txBody>
        </p:sp>
        <p:sp>
          <p:nvSpPr>
            <p:cNvPr id="40" name="TextBox 39">
              <a:extLst>
                <a:ext uri="{FF2B5EF4-FFF2-40B4-BE49-F238E27FC236}">
                  <a16:creationId xmlns:a16="http://schemas.microsoft.com/office/drawing/2014/main" id="{DA856E6C-62A1-1BE8-BDCB-7DB16F6044F8}"/>
                </a:ext>
              </a:extLst>
            </p:cNvPr>
            <p:cNvSpPr txBox="1"/>
            <p:nvPr/>
          </p:nvSpPr>
          <p:spPr>
            <a:xfrm>
              <a:off x="9218872" y="5406830"/>
              <a:ext cx="658835" cy="493775"/>
            </a:xfrm>
            <a:prstGeom prst="rect">
              <a:avLst/>
            </a:prstGeom>
            <a:noFill/>
            <a:ln>
              <a:noFill/>
            </a:ln>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Pattern*</a:t>
              </a:r>
            </a:p>
            <a:p>
              <a:pPr>
                <a:spcAft>
                  <a:spcPts val="600"/>
                </a:spcAft>
              </a:pPr>
              <a:r>
                <a:rPr lang="en-US" sz="1000">
                  <a:latin typeface="Roboto" panose="02000000000000000000" pitchFamily="2" charset="0"/>
                  <a:ea typeface="Roboto" panose="02000000000000000000" pitchFamily="2" charset="0"/>
                </a:rPr>
                <a:t>Illustration*</a:t>
              </a:r>
            </a:p>
          </p:txBody>
        </p:sp>
      </p:grpSp>
      <p:grpSp>
        <p:nvGrpSpPr>
          <p:cNvPr id="49" name="Group 48">
            <a:extLst>
              <a:ext uri="{FF2B5EF4-FFF2-40B4-BE49-F238E27FC236}">
                <a16:creationId xmlns:a16="http://schemas.microsoft.com/office/drawing/2014/main" id="{3618D0DB-B404-3AAC-24DA-DB6F8B722AE3}"/>
              </a:ext>
            </a:extLst>
          </p:cNvPr>
          <p:cNvGrpSpPr/>
          <p:nvPr/>
        </p:nvGrpSpPr>
        <p:grpSpPr>
          <a:xfrm>
            <a:off x="6901789" y="1963102"/>
            <a:ext cx="1477969" cy="927800"/>
            <a:chOff x="9218872" y="5193699"/>
            <a:chExt cx="1477969" cy="927800"/>
          </a:xfrm>
        </p:grpSpPr>
        <p:sp>
          <p:nvSpPr>
            <p:cNvPr id="50" name="TextBox 49">
              <a:extLst>
                <a:ext uri="{FF2B5EF4-FFF2-40B4-BE49-F238E27FC236}">
                  <a16:creationId xmlns:a16="http://schemas.microsoft.com/office/drawing/2014/main" id="{3791748E-B987-E0AC-0E2F-770A5229AF67}"/>
                </a:ext>
              </a:extLst>
            </p:cNvPr>
            <p:cNvSpPr txBox="1"/>
            <p:nvPr/>
          </p:nvSpPr>
          <p:spPr>
            <a:xfrm>
              <a:off x="9218872" y="5193699"/>
              <a:ext cx="1325587" cy="430887"/>
            </a:xfrm>
            <a:prstGeom prst="rect">
              <a:avLst/>
            </a:prstGeom>
            <a:noFill/>
          </p:spPr>
          <p:txBody>
            <a:bodyPr wrap="squar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SOCIAL MEDIA IDENTITY</a:t>
              </a:r>
            </a:p>
          </p:txBody>
        </p:sp>
        <p:sp>
          <p:nvSpPr>
            <p:cNvPr id="51" name="TextBox 50">
              <a:extLst>
                <a:ext uri="{FF2B5EF4-FFF2-40B4-BE49-F238E27FC236}">
                  <a16:creationId xmlns:a16="http://schemas.microsoft.com/office/drawing/2014/main" id="{47F01A5C-4EFD-B495-06FA-0CCB817E2C83}"/>
                </a:ext>
              </a:extLst>
            </p:cNvPr>
            <p:cNvSpPr txBox="1"/>
            <p:nvPr/>
          </p:nvSpPr>
          <p:spPr>
            <a:xfrm>
              <a:off x="9218872" y="5627724"/>
              <a:ext cx="1477969" cy="493775"/>
            </a:xfrm>
            <a:prstGeom prst="rect">
              <a:avLst/>
            </a:prstGeom>
            <a:noFill/>
          </p:spPr>
          <p:txBody>
            <a:bodyPr wrap="none" lIns="0" tIns="108000" rIns="0" bIns="0" rtlCol="0">
              <a:spAutoFit/>
            </a:bodyPr>
            <a:lstStyle/>
            <a:p>
              <a:pPr>
                <a:spcAft>
                  <a:spcPts val="600"/>
                </a:spcAft>
              </a:pPr>
              <a:r>
                <a:rPr lang="en-US" sz="1000">
                  <a:latin typeface="Roboto" panose="02000000000000000000" pitchFamily="2" charset="0"/>
                  <a:ea typeface="Roboto" panose="02000000000000000000" pitchFamily="2" charset="0"/>
                </a:rPr>
                <a:t>Social media dimensions*</a:t>
              </a:r>
            </a:p>
            <a:p>
              <a:pPr>
                <a:spcAft>
                  <a:spcPts val="600"/>
                </a:spcAft>
              </a:pPr>
              <a:r>
                <a:rPr lang="en-US" sz="1000">
                  <a:latin typeface="Roboto" panose="02000000000000000000" pitchFamily="2" charset="0"/>
                  <a:ea typeface="Roboto" panose="02000000000000000000" pitchFamily="2" charset="0"/>
                </a:rPr>
                <a:t>Social media marketing*</a:t>
              </a:r>
            </a:p>
          </p:txBody>
        </p:sp>
      </p:grpSp>
      <p:grpSp>
        <p:nvGrpSpPr>
          <p:cNvPr id="59" name="Group 58">
            <a:extLst>
              <a:ext uri="{FF2B5EF4-FFF2-40B4-BE49-F238E27FC236}">
                <a16:creationId xmlns:a16="http://schemas.microsoft.com/office/drawing/2014/main" id="{CE39C5A8-8F2D-85B9-4DE8-3E44596C1ABB}"/>
              </a:ext>
            </a:extLst>
          </p:cNvPr>
          <p:cNvGrpSpPr/>
          <p:nvPr/>
        </p:nvGrpSpPr>
        <p:grpSpPr>
          <a:xfrm>
            <a:off x="6901789" y="3119569"/>
            <a:ext cx="1918361" cy="1155495"/>
            <a:chOff x="7090703" y="3238785"/>
            <a:chExt cx="1918361" cy="1155495"/>
          </a:xfrm>
        </p:grpSpPr>
        <p:sp>
          <p:nvSpPr>
            <p:cNvPr id="53" name="TextBox 52">
              <a:extLst>
                <a:ext uri="{FF2B5EF4-FFF2-40B4-BE49-F238E27FC236}">
                  <a16:creationId xmlns:a16="http://schemas.microsoft.com/office/drawing/2014/main" id="{9D014F1C-BA2B-4A3D-69BC-7330A9BBBFC7}"/>
                </a:ext>
              </a:extLst>
            </p:cNvPr>
            <p:cNvSpPr txBox="1"/>
            <p:nvPr/>
          </p:nvSpPr>
          <p:spPr>
            <a:xfrm>
              <a:off x="7090703" y="3238785"/>
              <a:ext cx="1918361" cy="430887"/>
            </a:xfrm>
            <a:prstGeom prst="rect">
              <a:avLst/>
            </a:prstGeom>
            <a:noFill/>
          </p:spPr>
          <p:txBody>
            <a:bodyPr wrap="square" lIns="0" tIns="0" rIns="0" bIns="0" rtlCol="0">
              <a:spAutoFit/>
            </a:bodyPr>
            <a:lstStyle/>
            <a:p>
              <a:r>
                <a:rPr lang="en-US" sz="1400" b="1" spc="150">
                  <a:solidFill>
                    <a:srgbClr val="471D19"/>
                  </a:solidFill>
                  <a:latin typeface="Roboto Condensed" panose="02000000000000000000" pitchFamily="2" charset="0"/>
                  <a:ea typeface="Roboto Condensed" panose="02000000000000000000" pitchFamily="2" charset="0"/>
                </a:rPr>
                <a:t>VERSION NUMBERING CONVENTION</a:t>
              </a:r>
            </a:p>
          </p:txBody>
        </p:sp>
        <p:sp>
          <p:nvSpPr>
            <p:cNvPr id="54" name="TextBox 53">
              <a:extLst>
                <a:ext uri="{FF2B5EF4-FFF2-40B4-BE49-F238E27FC236}">
                  <a16:creationId xmlns:a16="http://schemas.microsoft.com/office/drawing/2014/main" id="{8ED058E4-DCFB-D895-C0CD-7CF5DFA2CA91}"/>
                </a:ext>
              </a:extLst>
            </p:cNvPr>
            <p:cNvSpPr txBox="1"/>
            <p:nvPr/>
          </p:nvSpPr>
          <p:spPr>
            <a:xfrm>
              <a:off x="7090703" y="3669672"/>
              <a:ext cx="1003480" cy="724608"/>
            </a:xfrm>
            <a:prstGeom prst="rect">
              <a:avLst/>
            </a:prstGeom>
            <a:noFill/>
          </p:spPr>
          <p:txBody>
            <a:bodyPr wrap="none" lIns="0" tIns="108000" rIns="0" bIns="0" rtlCol="0">
              <a:spAutoFit/>
            </a:bodyPr>
            <a:lstStyle/>
            <a:p>
              <a:pPr>
                <a:spcAft>
                  <a:spcPts val="600"/>
                </a:spcAft>
              </a:pPr>
              <a:r>
                <a:rPr lang="en-US" sz="1000" dirty="0">
                  <a:latin typeface="Roboto" panose="02000000000000000000" pitchFamily="2" charset="0"/>
                  <a:ea typeface="Roboto" panose="02000000000000000000" pitchFamily="2" charset="0"/>
                </a:rPr>
                <a:t>Major Increments</a:t>
              </a:r>
            </a:p>
            <a:p>
              <a:pPr>
                <a:spcAft>
                  <a:spcPts val="600"/>
                </a:spcAft>
              </a:pPr>
              <a:r>
                <a:rPr lang="en-US" sz="1000" dirty="0">
                  <a:latin typeface="Roboto" panose="02000000000000000000" pitchFamily="2" charset="0"/>
                  <a:ea typeface="Roboto" panose="02000000000000000000" pitchFamily="2" charset="0"/>
                </a:rPr>
                <a:t>Minor Increments</a:t>
              </a:r>
            </a:p>
            <a:p>
              <a:pPr>
                <a:spcAft>
                  <a:spcPts val="600"/>
                </a:spcAft>
              </a:pPr>
              <a:r>
                <a:rPr lang="en-US" sz="1000" dirty="0">
                  <a:latin typeface="Roboto" panose="02000000000000000000" pitchFamily="2" charset="0"/>
                  <a:ea typeface="Roboto" panose="02000000000000000000" pitchFamily="2" charset="0"/>
                </a:rPr>
                <a:t>Patch Increments</a:t>
              </a:r>
            </a:p>
          </p:txBody>
        </p:sp>
      </p:grpSp>
    </p:spTree>
    <p:extLst>
      <p:ext uri="{BB962C8B-B14F-4D97-AF65-F5344CB8AC3E}">
        <p14:creationId xmlns:p14="http://schemas.microsoft.com/office/powerpoint/2010/main" val="148609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75AA7E-9AB6-5635-EF1F-5C41B9D38ECB}"/>
              </a:ext>
            </a:extLst>
          </p:cNvPr>
          <p:cNvSpPr>
            <a:spLocks noGrp="1"/>
          </p:cNvSpPr>
          <p:nvPr>
            <p:ph type="sldNum" idx="12"/>
          </p:nvPr>
        </p:nvSpPr>
        <p:spPr/>
        <p:txBody>
          <a:bodyPr/>
          <a:lstStyle/>
          <a:p>
            <a:fld id="{65412FCC-D540-4D5E-9C7E-C05CD3F7253F}" type="slidenum">
              <a:rPr lang="en-US" smtClean="0"/>
              <a:pPr/>
              <a:t>3</a:t>
            </a:fld>
            <a:endParaRPr lang="en-US" dirty="0"/>
          </a:p>
        </p:txBody>
      </p:sp>
      <p:sp>
        <p:nvSpPr>
          <p:cNvPr id="4" name="TextBox 3">
            <a:extLst>
              <a:ext uri="{FF2B5EF4-FFF2-40B4-BE49-F238E27FC236}">
                <a16:creationId xmlns:a16="http://schemas.microsoft.com/office/drawing/2014/main" id="{991B7E62-C2C5-7F28-BEC4-B507EA77FC59}"/>
              </a:ext>
            </a:extLst>
          </p:cNvPr>
          <p:cNvSpPr txBox="1"/>
          <p:nvPr/>
        </p:nvSpPr>
        <p:spPr>
          <a:xfrm>
            <a:off x="3399821" y="1171496"/>
            <a:ext cx="5307299" cy="442429"/>
          </a:xfrm>
          <a:prstGeom prst="rect">
            <a:avLst/>
          </a:prstGeom>
          <a:noFill/>
        </p:spPr>
        <p:txBody>
          <a:bodyPr wrap="square" lIns="0" tIns="0" rIns="0" bIns="0">
            <a:spAutoFit/>
          </a:bodyPr>
          <a:lstStyle/>
          <a:p>
            <a:pPr>
              <a:lnSpc>
                <a:spcPts val="1800"/>
              </a:lnSpc>
              <a:spcAft>
                <a:spcPts val="600"/>
              </a:spcAft>
            </a:pPr>
            <a:r>
              <a:rPr lang="en-US" sz="1000" b="1" dirty="0">
                <a:effectLst/>
                <a:latin typeface="Roboto" panose="02000000000000000000" pitchFamily="2" charset="0"/>
                <a:ea typeface="Roboto" panose="02000000000000000000" pitchFamily="2" charset="0"/>
              </a:rPr>
              <a:t>One Way Path Communities </a:t>
            </a:r>
            <a:r>
              <a:rPr lang="en-US" sz="1000" dirty="0">
                <a:effectLst/>
                <a:latin typeface="Roboto" panose="02000000000000000000" pitchFamily="2" charset="0"/>
                <a:ea typeface="Roboto" panose="02000000000000000000" pitchFamily="2" charset="0"/>
              </a:rPr>
              <a:t>is an international real estate company based in Toronto, Canada </a:t>
            </a:r>
            <a:r>
              <a:rPr lang="en-US" sz="1000" dirty="0">
                <a:latin typeface="Roboto" panose="02000000000000000000" pitchFamily="2" charset="0"/>
                <a:ea typeface="Roboto" panose="02000000000000000000" pitchFamily="2" charset="0"/>
              </a:rPr>
              <a:t>that specializes in </a:t>
            </a:r>
            <a:r>
              <a:rPr lang="en-US" sz="1000" dirty="0">
                <a:effectLst/>
                <a:latin typeface="Roboto" panose="02000000000000000000" pitchFamily="2" charset="0"/>
                <a:ea typeface="Roboto" panose="02000000000000000000" pitchFamily="2" charset="0"/>
              </a:rPr>
              <a:t>building healthy communities. </a:t>
            </a:r>
          </a:p>
        </p:txBody>
      </p:sp>
      <p:grpSp>
        <p:nvGrpSpPr>
          <p:cNvPr id="5" name="Group 4">
            <a:extLst>
              <a:ext uri="{FF2B5EF4-FFF2-40B4-BE49-F238E27FC236}">
                <a16:creationId xmlns:a16="http://schemas.microsoft.com/office/drawing/2014/main" id="{33E01651-670E-841F-4371-CFFB21650EAF}"/>
              </a:ext>
            </a:extLst>
          </p:cNvPr>
          <p:cNvGrpSpPr/>
          <p:nvPr/>
        </p:nvGrpSpPr>
        <p:grpSpPr>
          <a:xfrm>
            <a:off x="323850" y="333375"/>
            <a:ext cx="1640074" cy="324000"/>
            <a:chOff x="625208" y="2132171"/>
            <a:chExt cx="1640074" cy="324000"/>
          </a:xfrm>
        </p:grpSpPr>
        <p:sp>
          <p:nvSpPr>
            <p:cNvPr id="6" name="Rectangle 5">
              <a:extLst>
                <a:ext uri="{FF2B5EF4-FFF2-40B4-BE49-F238E27FC236}">
                  <a16:creationId xmlns:a16="http://schemas.microsoft.com/office/drawing/2014/main" id="{1447E97A-745D-9070-1EA4-05310EC8C16E}"/>
                </a:ext>
              </a:extLst>
            </p:cNvPr>
            <p:cNvSpPr/>
            <p:nvPr/>
          </p:nvSpPr>
          <p:spPr>
            <a:xfrm>
              <a:off x="625208" y="2132171"/>
              <a:ext cx="1640073"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B844133E-F24A-C8CA-D42F-7AC0F8DFB2A9}"/>
                </a:ext>
              </a:extLst>
            </p:cNvPr>
            <p:cNvSpPr txBox="1"/>
            <p:nvPr/>
          </p:nvSpPr>
          <p:spPr>
            <a:xfrm>
              <a:off x="625208" y="2201838"/>
              <a:ext cx="1640074" cy="184666"/>
            </a:xfrm>
            <a:prstGeom prst="rect">
              <a:avLst/>
            </a:prstGeom>
            <a:noFill/>
          </p:spPr>
          <p:txBody>
            <a:bodyPr wrap="none" lIns="216000" tIns="0" rIns="216000" bIns="0" rtlCol="0">
              <a:spAutoFit/>
            </a:bodyPr>
            <a:lstStyle/>
            <a:p>
              <a:pPr algn="ctr"/>
              <a:r>
                <a:rPr lang="en-US" sz="1200" b="1" spc="150">
                  <a:solidFill>
                    <a:schemeClr val="bg1"/>
                  </a:solidFill>
                  <a:latin typeface="Roboto Condensed" panose="02000000000000000000" pitchFamily="2" charset="0"/>
                  <a:ea typeface="Roboto Condensed" panose="02000000000000000000" pitchFamily="2" charset="0"/>
                </a:rPr>
                <a:t>INTRODUCTION</a:t>
              </a:r>
            </a:p>
          </p:txBody>
        </p:sp>
      </p:grpSp>
      <p:sp>
        <p:nvSpPr>
          <p:cNvPr id="12" name="Rectangle: Rounded Corners 11">
            <a:extLst>
              <a:ext uri="{FF2B5EF4-FFF2-40B4-BE49-F238E27FC236}">
                <a16:creationId xmlns:a16="http://schemas.microsoft.com/office/drawing/2014/main" id="{A4E42638-5120-B65F-7A58-2C0C1CD46BE6}"/>
              </a:ext>
            </a:extLst>
          </p:cNvPr>
          <p:cNvSpPr/>
          <p:nvPr/>
        </p:nvSpPr>
        <p:spPr>
          <a:xfrm>
            <a:off x="3399821" y="2011473"/>
            <a:ext cx="5420328" cy="4120017"/>
          </a:xfrm>
          <a:prstGeom prst="roundRect">
            <a:avLst>
              <a:gd name="adj" fmla="val 1026"/>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7" name="Picture 16">
            <a:extLst>
              <a:ext uri="{FF2B5EF4-FFF2-40B4-BE49-F238E27FC236}">
                <a16:creationId xmlns:a16="http://schemas.microsoft.com/office/drawing/2014/main" id="{F0A9203A-0A4A-A57D-5C69-76B1A79F6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8" y="995637"/>
            <a:ext cx="2762350" cy="639048"/>
          </a:xfrm>
          <a:prstGeom prst="rect">
            <a:avLst/>
          </a:prstGeom>
        </p:spPr>
      </p:pic>
      <p:sp>
        <p:nvSpPr>
          <p:cNvPr id="8" name="Rectangle: Rounded Corners 7">
            <a:extLst>
              <a:ext uri="{FF2B5EF4-FFF2-40B4-BE49-F238E27FC236}">
                <a16:creationId xmlns:a16="http://schemas.microsoft.com/office/drawing/2014/main" id="{9F1CCB1D-4654-ADEE-3C92-F803081EF1F9}"/>
              </a:ext>
            </a:extLst>
          </p:cNvPr>
          <p:cNvSpPr/>
          <p:nvPr/>
        </p:nvSpPr>
        <p:spPr>
          <a:xfrm>
            <a:off x="323851" y="1982142"/>
            <a:ext cx="2762350" cy="2151688"/>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4B8AA7F8-5050-8879-0E1B-4B69A69578A3}"/>
              </a:ext>
            </a:extLst>
          </p:cNvPr>
          <p:cNvSpPr txBox="1"/>
          <p:nvPr/>
        </p:nvSpPr>
        <p:spPr>
          <a:xfrm>
            <a:off x="539847" y="2838577"/>
            <a:ext cx="2330353" cy="1083630"/>
          </a:xfrm>
          <a:prstGeom prst="rect">
            <a:avLst/>
          </a:prstGeom>
          <a:noFill/>
        </p:spPr>
        <p:txBody>
          <a:bodyPr wrap="square" lIns="0" tIns="0" rIns="0" bIns="0">
            <a:spAutoFit/>
          </a:bodyPr>
          <a:lstStyle/>
          <a:p>
            <a:pPr>
              <a:lnSpc>
                <a:spcPts val="1600"/>
              </a:lnSpc>
              <a:spcAft>
                <a:spcPts val="600"/>
              </a:spcAft>
            </a:pPr>
            <a:r>
              <a:rPr lang="en-US" sz="1000" b="0" i="0" u="none" strike="noStrike" dirty="0">
                <a:solidFill>
                  <a:srgbClr val="000000"/>
                </a:solidFill>
                <a:effectLst/>
                <a:latin typeface="Roboto" panose="02000000000000000000" pitchFamily="2" charset="0"/>
                <a:ea typeface="Roboto" panose="02000000000000000000" pitchFamily="2" charset="0"/>
              </a:rPr>
              <a:t>Our vision is to build the world’s most </a:t>
            </a:r>
            <a:r>
              <a:rPr lang="en-US" sz="1000" b="0" i="0" u="none" strike="noStrike" dirty="0" err="1">
                <a:solidFill>
                  <a:srgbClr val="000000"/>
                </a:solidFill>
                <a:effectLst/>
                <a:latin typeface="Roboto" panose="02000000000000000000" pitchFamily="2" charset="0"/>
                <a:ea typeface="Roboto" panose="02000000000000000000" pitchFamily="2" charset="0"/>
              </a:rPr>
              <a:t>liveable</a:t>
            </a:r>
            <a:r>
              <a:rPr lang="en-US" sz="1000" b="0" i="0" u="none" strike="noStrike" dirty="0">
                <a:solidFill>
                  <a:srgbClr val="000000"/>
                </a:solidFill>
                <a:effectLst/>
                <a:latin typeface="Roboto" panose="02000000000000000000" pitchFamily="2" charset="0"/>
                <a:ea typeface="Roboto" panose="02000000000000000000" pitchFamily="2" charset="0"/>
              </a:rPr>
              <a:t> communities.</a:t>
            </a:r>
          </a:p>
          <a:p>
            <a:pPr>
              <a:lnSpc>
                <a:spcPts val="1600"/>
              </a:lnSpc>
              <a:spcAft>
                <a:spcPts val="600"/>
              </a:spcAft>
            </a:pPr>
            <a:r>
              <a:rPr lang="en-US" sz="1000" b="0" i="0" u="none" strike="noStrike" dirty="0">
                <a:solidFill>
                  <a:srgbClr val="000000"/>
                </a:solidFill>
                <a:effectLst/>
                <a:latin typeface="Roboto" panose="02000000000000000000" pitchFamily="2" charset="0"/>
                <a:ea typeface="Roboto" panose="02000000000000000000" pitchFamily="2" charset="0"/>
              </a:rPr>
              <a:t>A </a:t>
            </a:r>
            <a:r>
              <a:rPr lang="en-US" sz="1000" b="0" i="0" u="none" strike="noStrike" dirty="0" err="1">
                <a:solidFill>
                  <a:srgbClr val="000000"/>
                </a:solidFill>
                <a:effectLst/>
                <a:latin typeface="Roboto" panose="02000000000000000000" pitchFamily="2" charset="0"/>
                <a:ea typeface="Roboto" panose="02000000000000000000" pitchFamily="2" charset="0"/>
              </a:rPr>
              <a:t>liveable</a:t>
            </a:r>
            <a:r>
              <a:rPr lang="en-US" sz="1000" b="0" i="0" u="none" strike="noStrike" dirty="0">
                <a:solidFill>
                  <a:srgbClr val="000000"/>
                </a:solidFill>
                <a:effectLst/>
                <a:latin typeface="Roboto" panose="02000000000000000000" pitchFamily="2" charset="0"/>
                <a:ea typeface="Roboto" panose="02000000000000000000" pitchFamily="2" charset="0"/>
              </a:rPr>
              <a:t> community is a community in which people can lead lives they consider to be worthwhile and enjoyable. </a:t>
            </a:r>
            <a:endParaRPr lang="en-ID" sz="1000" dirty="0">
              <a:latin typeface="Roboto" panose="02000000000000000000" pitchFamily="2" charset="0"/>
              <a:ea typeface="Roboto" panose="02000000000000000000" pitchFamily="2" charset="0"/>
            </a:endParaRPr>
          </a:p>
        </p:txBody>
      </p:sp>
      <p:sp>
        <p:nvSpPr>
          <p:cNvPr id="18" name="Rectangle: Rounded Corners 17">
            <a:extLst>
              <a:ext uri="{FF2B5EF4-FFF2-40B4-BE49-F238E27FC236}">
                <a16:creationId xmlns:a16="http://schemas.microsoft.com/office/drawing/2014/main" id="{A71C3459-7C09-CAF8-25AA-A8E08DE1FF30}"/>
              </a:ext>
            </a:extLst>
          </p:cNvPr>
          <p:cNvSpPr/>
          <p:nvPr/>
        </p:nvSpPr>
        <p:spPr>
          <a:xfrm>
            <a:off x="539847" y="2194359"/>
            <a:ext cx="2330352" cy="432000"/>
          </a:xfrm>
          <a:prstGeom prst="roundRect">
            <a:avLst>
              <a:gd name="adj" fmla="val 5959"/>
            </a:avLst>
          </a:prstGeom>
          <a:solidFill>
            <a:srgbClr val="471D19"/>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D2E3756E-FB38-403C-CF67-76F8C3BC61C1}"/>
              </a:ext>
            </a:extLst>
          </p:cNvPr>
          <p:cNvSpPr txBox="1"/>
          <p:nvPr/>
        </p:nvSpPr>
        <p:spPr>
          <a:xfrm>
            <a:off x="1482205" y="2333415"/>
            <a:ext cx="445636" cy="153888"/>
          </a:xfrm>
          <a:prstGeom prst="rect">
            <a:avLst/>
          </a:prstGeom>
          <a:noFill/>
        </p:spPr>
        <p:txBody>
          <a:bodyPr wrap="none" lIns="0" tIns="0" rIns="0" bIns="0" rtlCol="0">
            <a:spAutoFit/>
          </a:bodyPr>
          <a:lstStyle/>
          <a:p>
            <a:pPr algn="ctr"/>
            <a:r>
              <a:rPr lang="en-US" sz="1000" b="1" spc="100">
                <a:solidFill>
                  <a:schemeClr val="bg1"/>
                </a:solidFill>
                <a:latin typeface="Roboto Condensed" panose="02000000000000000000" pitchFamily="2" charset="0"/>
                <a:ea typeface="Roboto Condensed" panose="02000000000000000000" pitchFamily="2" charset="0"/>
              </a:rPr>
              <a:t>VISION</a:t>
            </a:r>
            <a:endParaRPr lang="en-ID" sz="1000" b="1" spc="100">
              <a:solidFill>
                <a:schemeClr val="bg1"/>
              </a:solidFill>
              <a:latin typeface="Roboto Condensed" panose="02000000000000000000" pitchFamily="2" charset="0"/>
              <a:ea typeface="Roboto Condensed" panose="02000000000000000000" pitchFamily="2" charset="0"/>
            </a:endParaRPr>
          </a:p>
        </p:txBody>
      </p:sp>
      <p:cxnSp>
        <p:nvCxnSpPr>
          <p:cNvPr id="27" name="Straight Connector 26">
            <a:extLst>
              <a:ext uri="{FF2B5EF4-FFF2-40B4-BE49-F238E27FC236}">
                <a16:creationId xmlns:a16="http://schemas.microsoft.com/office/drawing/2014/main" id="{DF7AA41D-EBE5-EDF4-6162-45B41700FFF0}"/>
              </a:ext>
            </a:extLst>
          </p:cNvPr>
          <p:cNvCxnSpPr>
            <a:cxnSpLocks/>
          </p:cNvCxnSpPr>
          <p:nvPr/>
        </p:nvCxnSpPr>
        <p:spPr>
          <a:xfrm>
            <a:off x="3615821" y="2626359"/>
            <a:ext cx="498832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DC9D35-B18E-18A4-8D78-FB8EBC6D5D55}"/>
              </a:ext>
            </a:extLst>
          </p:cNvPr>
          <p:cNvSpPr txBox="1"/>
          <p:nvPr/>
        </p:nvSpPr>
        <p:spPr>
          <a:xfrm>
            <a:off x="3699789" y="2987548"/>
            <a:ext cx="2126543" cy="1083630"/>
          </a:xfrm>
          <a:prstGeom prst="rect">
            <a:avLst/>
          </a:prstGeom>
          <a:noFill/>
        </p:spPr>
        <p:txBody>
          <a:bodyPr wrap="square" lIns="108000" tIns="0" rIns="0" bIns="0">
            <a:spAutoFit/>
          </a:bodyPr>
          <a:lstStyle/>
          <a:p>
            <a:pPr>
              <a:lnSpc>
                <a:spcPts val="1600"/>
              </a:lnSpc>
              <a:spcAft>
                <a:spcPts val="600"/>
              </a:spcAft>
            </a:pPr>
            <a:r>
              <a:rPr lang="en-US" sz="1000" b="1" i="0" u="none" strike="noStrike">
                <a:effectLst/>
                <a:latin typeface="Roboto" panose="02000000000000000000" pitchFamily="2" charset="0"/>
                <a:ea typeface="Roboto" panose="02000000000000000000" pitchFamily="2" charset="0"/>
              </a:rPr>
              <a:t>WELL-BEING</a:t>
            </a:r>
          </a:p>
          <a:p>
            <a:pPr>
              <a:lnSpc>
                <a:spcPts val="1600"/>
              </a:lnSpc>
              <a:spcAft>
                <a:spcPts val="600"/>
              </a:spcAft>
            </a:pPr>
            <a:r>
              <a:rPr lang="en-US" sz="1000" b="0" i="0" u="none" strike="noStrike">
                <a:effectLst/>
                <a:latin typeface="Roboto" panose="02000000000000000000" pitchFamily="2" charset="0"/>
                <a:ea typeface="Roboto" panose="02000000000000000000" pitchFamily="2" charset="0"/>
              </a:rPr>
              <a:t>We strive to promote community mental and physical health through building design and the services offered in our communities.</a:t>
            </a:r>
          </a:p>
        </p:txBody>
      </p:sp>
      <p:grpSp>
        <p:nvGrpSpPr>
          <p:cNvPr id="46" name="Group 45">
            <a:extLst>
              <a:ext uri="{FF2B5EF4-FFF2-40B4-BE49-F238E27FC236}">
                <a16:creationId xmlns:a16="http://schemas.microsoft.com/office/drawing/2014/main" id="{DCD8D2C5-6D75-B44C-8A99-672FA52CDCF3}"/>
              </a:ext>
            </a:extLst>
          </p:cNvPr>
          <p:cNvGrpSpPr/>
          <p:nvPr/>
        </p:nvGrpSpPr>
        <p:grpSpPr>
          <a:xfrm>
            <a:off x="323851" y="4462738"/>
            <a:ext cx="2762350" cy="1668752"/>
            <a:chOff x="323851" y="4732702"/>
            <a:chExt cx="2762350" cy="1668752"/>
          </a:xfrm>
        </p:grpSpPr>
        <p:sp>
          <p:nvSpPr>
            <p:cNvPr id="41" name="Rectangle: Rounded Corners 40">
              <a:extLst>
                <a:ext uri="{FF2B5EF4-FFF2-40B4-BE49-F238E27FC236}">
                  <a16:creationId xmlns:a16="http://schemas.microsoft.com/office/drawing/2014/main" id="{D3E33CBE-D794-2086-50A3-006F258895B0}"/>
                </a:ext>
              </a:extLst>
            </p:cNvPr>
            <p:cNvSpPr/>
            <p:nvPr/>
          </p:nvSpPr>
          <p:spPr>
            <a:xfrm>
              <a:off x="323851" y="4732702"/>
              <a:ext cx="2762350" cy="1668752"/>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TextBox 41">
              <a:extLst>
                <a:ext uri="{FF2B5EF4-FFF2-40B4-BE49-F238E27FC236}">
                  <a16:creationId xmlns:a16="http://schemas.microsoft.com/office/drawing/2014/main" id="{548D5A63-BAA6-273B-0087-899EFD4DFB7C}"/>
                </a:ext>
              </a:extLst>
            </p:cNvPr>
            <p:cNvSpPr txBox="1"/>
            <p:nvPr/>
          </p:nvSpPr>
          <p:spPr>
            <a:xfrm>
              <a:off x="539847" y="5589137"/>
              <a:ext cx="2330353" cy="596317"/>
            </a:xfrm>
            <a:prstGeom prst="rect">
              <a:avLst/>
            </a:prstGeom>
            <a:noFill/>
          </p:spPr>
          <p:txBody>
            <a:bodyPr wrap="square" lIns="0" tIns="0" rIns="0" bIns="0">
              <a:spAutoFit/>
            </a:bodyPr>
            <a:lstStyle/>
            <a:p>
              <a:pPr>
                <a:lnSpc>
                  <a:spcPts val="1600"/>
                </a:lnSpc>
                <a:spcAft>
                  <a:spcPts val="600"/>
                </a:spcAft>
              </a:pPr>
              <a:r>
                <a:rPr lang="en-US" sz="1000" b="0" i="0" u="none" strike="noStrike">
                  <a:solidFill>
                    <a:srgbClr val="000000"/>
                  </a:solidFill>
                  <a:effectLst/>
                  <a:latin typeface="Roboto" panose="02000000000000000000" pitchFamily="2" charset="0"/>
                  <a:ea typeface="Roboto" panose="02000000000000000000" pitchFamily="2" charset="0"/>
                </a:rPr>
                <a:t>Our mission is to build living spaces and provide services that promote mental and physical health.</a:t>
              </a:r>
            </a:p>
          </p:txBody>
        </p:sp>
        <p:sp>
          <p:nvSpPr>
            <p:cNvPr id="43" name="Rectangle: Rounded Corners 42">
              <a:extLst>
                <a:ext uri="{FF2B5EF4-FFF2-40B4-BE49-F238E27FC236}">
                  <a16:creationId xmlns:a16="http://schemas.microsoft.com/office/drawing/2014/main" id="{BFB33B27-82A5-E8CB-C0BD-AF5383A0D000}"/>
                </a:ext>
              </a:extLst>
            </p:cNvPr>
            <p:cNvSpPr/>
            <p:nvPr/>
          </p:nvSpPr>
          <p:spPr>
            <a:xfrm>
              <a:off x="539847" y="4944919"/>
              <a:ext cx="2330352" cy="432000"/>
            </a:xfrm>
            <a:prstGeom prst="roundRect">
              <a:avLst>
                <a:gd name="adj" fmla="val 5959"/>
              </a:avLst>
            </a:prstGeom>
            <a:solidFill>
              <a:srgbClr val="818452"/>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TextBox 43">
              <a:extLst>
                <a:ext uri="{FF2B5EF4-FFF2-40B4-BE49-F238E27FC236}">
                  <a16:creationId xmlns:a16="http://schemas.microsoft.com/office/drawing/2014/main" id="{DB7C3E2C-9F9A-0626-4A90-520C5165DE9A}"/>
                </a:ext>
              </a:extLst>
            </p:cNvPr>
            <p:cNvSpPr txBox="1"/>
            <p:nvPr/>
          </p:nvSpPr>
          <p:spPr>
            <a:xfrm>
              <a:off x="1470183" y="5083975"/>
              <a:ext cx="469680" cy="153888"/>
            </a:xfrm>
            <a:prstGeom prst="rect">
              <a:avLst/>
            </a:prstGeom>
            <a:noFill/>
          </p:spPr>
          <p:txBody>
            <a:bodyPr wrap="none" lIns="0" tIns="0" rIns="0" bIns="0" rtlCol="0">
              <a:spAutoFit/>
            </a:bodyPr>
            <a:lstStyle/>
            <a:p>
              <a:pPr algn="ctr"/>
              <a:r>
                <a:rPr lang="en-US" sz="1000" b="1" spc="100">
                  <a:solidFill>
                    <a:schemeClr val="bg1"/>
                  </a:solidFill>
                  <a:latin typeface="Roboto Condensed" panose="02000000000000000000" pitchFamily="2" charset="0"/>
                  <a:ea typeface="Roboto Condensed" panose="02000000000000000000" pitchFamily="2" charset="0"/>
                </a:rPr>
                <a:t>MISION</a:t>
              </a:r>
              <a:endParaRPr lang="en-ID" sz="1000" b="1" spc="100">
                <a:solidFill>
                  <a:schemeClr val="bg1"/>
                </a:solidFill>
                <a:latin typeface="Roboto Condensed" panose="02000000000000000000" pitchFamily="2" charset="0"/>
                <a:ea typeface="Roboto Condensed" panose="02000000000000000000" pitchFamily="2" charset="0"/>
              </a:endParaRPr>
            </a:p>
          </p:txBody>
        </p:sp>
      </p:grpSp>
      <p:cxnSp>
        <p:nvCxnSpPr>
          <p:cNvPr id="58" name="Straight Connector 57">
            <a:extLst>
              <a:ext uri="{FF2B5EF4-FFF2-40B4-BE49-F238E27FC236}">
                <a16:creationId xmlns:a16="http://schemas.microsoft.com/office/drawing/2014/main" id="{76A945CF-B860-88A5-06D7-0E4C98386529}"/>
              </a:ext>
            </a:extLst>
          </p:cNvPr>
          <p:cNvCxnSpPr>
            <a:cxnSpLocks/>
          </p:cNvCxnSpPr>
          <p:nvPr/>
        </p:nvCxnSpPr>
        <p:spPr>
          <a:xfrm>
            <a:off x="3615821" y="6131490"/>
            <a:ext cx="498832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ADFCF31-AE16-DEB2-016D-FF121FF1BCC5}"/>
              </a:ext>
            </a:extLst>
          </p:cNvPr>
          <p:cNvSpPr txBox="1"/>
          <p:nvPr/>
        </p:nvSpPr>
        <p:spPr>
          <a:xfrm>
            <a:off x="6217985" y="2987548"/>
            <a:ext cx="2278315" cy="1083630"/>
          </a:xfrm>
          <a:prstGeom prst="rect">
            <a:avLst/>
          </a:prstGeom>
          <a:noFill/>
        </p:spPr>
        <p:txBody>
          <a:bodyPr wrap="square" lIns="108000" tIns="0" rIns="0" bIns="0">
            <a:spAutoFit/>
          </a:bodyPr>
          <a:lstStyle/>
          <a:p>
            <a:pPr>
              <a:lnSpc>
                <a:spcPts val="1600"/>
              </a:lnSpc>
              <a:spcAft>
                <a:spcPts val="600"/>
              </a:spcAft>
            </a:pPr>
            <a:r>
              <a:rPr lang="en-US" sz="1000" b="1">
                <a:latin typeface="Roboto" panose="02000000000000000000" pitchFamily="2" charset="0"/>
                <a:ea typeface="Roboto" panose="02000000000000000000" pitchFamily="2" charset="0"/>
              </a:rPr>
              <a:t>QUALITY</a:t>
            </a:r>
            <a:endParaRPr lang="en-US" sz="1000" b="1" i="0" u="none" strike="noStrike">
              <a:effectLst/>
              <a:latin typeface="Roboto" panose="02000000000000000000" pitchFamily="2" charset="0"/>
              <a:ea typeface="Roboto" panose="02000000000000000000" pitchFamily="2" charset="0"/>
            </a:endParaRPr>
          </a:p>
          <a:p>
            <a:pPr>
              <a:lnSpc>
                <a:spcPts val="1600"/>
              </a:lnSpc>
              <a:spcAft>
                <a:spcPts val="600"/>
              </a:spcAft>
            </a:pPr>
            <a:r>
              <a:rPr lang="en-US" sz="1000" b="0" i="0" u="none" strike="noStrike">
                <a:effectLst/>
                <a:latin typeface="Roboto" panose="02000000000000000000" pitchFamily="2" charset="0"/>
                <a:ea typeface="Roboto" panose="02000000000000000000" pitchFamily="2" charset="0"/>
              </a:rPr>
              <a:t>We maintain high standards of service, construction, design, and maintenance to deliver exceptional experiences to our communities.</a:t>
            </a:r>
          </a:p>
        </p:txBody>
      </p:sp>
      <p:sp>
        <p:nvSpPr>
          <p:cNvPr id="71" name="TextBox 70">
            <a:extLst>
              <a:ext uri="{FF2B5EF4-FFF2-40B4-BE49-F238E27FC236}">
                <a16:creationId xmlns:a16="http://schemas.microsoft.com/office/drawing/2014/main" id="{AD749E98-239B-7784-C93B-615F17780C1F}"/>
              </a:ext>
            </a:extLst>
          </p:cNvPr>
          <p:cNvSpPr txBox="1"/>
          <p:nvPr/>
        </p:nvSpPr>
        <p:spPr>
          <a:xfrm>
            <a:off x="3699789" y="4492362"/>
            <a:ext cx="2201900" cy="1083630"/>
          </a:xfrm>
          <a:prstGeom prst="rect">
            <a:avLst/>
          </a:prstGeom>
          <a:noFill/>
        </p:spPr>
        <p:txBody>
          <a:bodyPr wrap="square" lIns="108000" tIns="0" rIns="0" bIns="0">
            <a:spAutoFit/>
          </a:bodyPr>
          <a:lstStyle/>
          <a:p>
            <a:pPr>
              <a:lnSpc>
                <a:spcPts val="1600"/>
              </a:lnSpc>
              <a:spcAft>
                <a:spcPts val="600"/>
              </a:spcAft>
            </a:pPr>
            <a:r>
              <a:rPr lang="en-US" sz="1000" b="1" i="0" u="none" strike="noStrike">
                <a:effectLst/>
                <a:latin typeface="Roboto" panose="02000000000000000000" pitchFamily="2" charset="0"/>
                <a:ea typeface="Roboto" panose="02000000000000000000" pitchFamily="2" charset="0"/>
              </a:rPr>
              <a:t>INNOVATION</a:t>
            </a:r>
          </a:p>
          <a:p>
            <a:pPr>
              <a:lnSpc>
                <a:spcPts val="1600"/>
              </a:lnSpc>
              <a:spcAft>
                <a:spcPts val="600"/>
              </a:spcAft>
            </a:pPr>
            <a:r>
              <a:rPr lang="en-US" sz="1000" b="0" i="0" u="none" strike="noStrike">
                <a:effectLst/>
                <a:latin typeface="Roboto" panose="02000000000000000000" pitchFamily="2" charset="0"/>
                <a:ea typeface="Roboto" panose="02000000000000000000" pitchFamily="2" charset="0"/>
              </a:rPr>
              <a:t>We embrace innovative approaches and technologies to continuously improve the quality and functionality of our communities.</a:t>
            </a:r>
          </a:p>
        </p:txBody>
      </p:sp>
      <p:sp>
        <p:nvSpPr>
          <p:cNvPr id="73" name="TextBox 72">
            <a:extLst>
              <a:ext uri="{FF2B5EF4-FFF2-40B4-BE49-F238E27FC236}">
                <a16:creationId xmlns:a16="http://schemas.microsoft.com/office/drawing/2014/main" id="{28A9E9F4-7559-08D9-C2D2-13682F4D02AD}"/>
              </a:ext>
            </a:extLst>
          </p:cNvPr>
          <p:cNvSpPr txBox="1"/>
          <p:nvPr/>
        </p:nvSpPr>
        <p:spPr>
          <a:xfrm>
            <a:off x="6215309" y="4492362"/>
            <a:ext cx="2280991" cy="1083630"/>
          </a:xfrm>
          <a:prstGeom prst="rect">
            <a:avLst/>
          </a:prstGeom>
          <a:noFill/>
        </p:spPr>
        <p:txBody>
          <a:bodyPr wrap="square" lIns="108000" tIns="0" rIns="0" bIns="0">
            <a:spAutoFit/>
          </a:bodyPr>
          <a:lstStyle/>
          <a:p>
            <a:pPr>
              <a:lnSpc>
                <a:spcPts val="1600"/>
              </a:lnSpc>
              <a:spcAft>
                <a:spcPts val="600"/>
              </a:spcAft>
            </a:pPr>
            <a:r>
              <a:rPr lang="en-US" sz="1000" b="1">
                <a:latin typeface="Roboto" panose="02000000000000000000" pitchFamily="2" charset="0"/>
                <a:ea typeface="Roboto" panose="02000000000000000000" pitchFamily="2" charset="0"/>
              </a:rPr>
              <a:t>CONTINUOUS IMPROVEMENT</a:t>
            </a:r>
          </a:p>
          <a:p>
            <a:pPr>
              <a:lnSpc>
                <a:spcPts val="1600"/>
              </a:lnSpc>
              <a:spcAft>
                <a:spcPts val="600"/>
              </a:spcAft>
            </a:pPr>
            <a:r>
              <a:rPr lang="en-US" sz="1000" b="0" i="0" u="none" strike="noStrike">
                <a:effectLst/>
                <a:latin typeface="Roboto" panose="02000000000000000000" pitchFamily="2" charset="0"/>
                <a:ea typeface="Roboto" panose="02000000000000000000" pitchFamily="2" charset="0"/>
              </a:rPr>
              <a:t>We are dedicated to ongoing learning and improvement, seeking feedback and adapting our practices to better serve our communities.</a:t>
            </a:r>
          </a:p>
        </p:txBody>
      </p:sp>
      <p:sp>
        <p:nvSpPr>
          <p:cNvPr id="9" name="Rectangle: Rounded Corners 8">
            <a:extLst>
              <a:ext uri="{FF2B5EF4-FFF2-40B4-BE49-F238E27FC236}">
                <a16:creationId xmlns:a16="http://schemas.microsoft.com/office/drawing/2014/main" id="{52DEF4EC-12F0-BA40-0A97-5C77825BA4F0}"/>
              </a:ext>
            </a:extLst>
          </p:cNvPr>
          <p:cNvSpPr/>
          <p:nvPr/>
        </p:nvSpPr>
        <p:spPr>
          <a:xfrm>
            <a:off x="3615822" y="2194359"/>
            <a:ext cx="4988327" cy="432000"/>
          </a:xfrm>
          <a:prstGeom prst="roundRect">
            <a:avLst>
              <a:gd name="adj" fmla="val 5959"/>
            </a:avLst>
          </a:prstGeom>
          <a:solidFill>
            <a:srgbClr val="B6914D"/>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D44DB6B2-7944-C3D3-E639-7C3F862C91AE}"/>
              </a:ext>
            </a:extLst>
          </p:cNvPr>
          <p:cNvSpPr txBox="1"/>
          <p:nvPr/>
        </p:nvSpPr>
        <p:spPr>
          <a:xfrm>
            <a:off x="5863123" y="2333415"/>
            <a:ext cx="493725" cy="153888"/>
          </a:xfrm>
          <a:prstGeom prst="rect">
            <a:avLst/>
          </a:prstGeom>
          <a:noFill/>
        </p:spPr>
        <p:txBody>
          <a:bodyPr wrap="none" lIns="0" tIns="0" rIns="0" bIns="0" rtlCol="0">
            <a:spAutoFit/>
          </a:bodyPr>
          <a:lstStyle/>
          <a:p>
            <a:pPr algn="ctr"/>
            <a:r>
              <a:rPr lang="en-US" sz="1000" b="1" spc="100">
                <a:solidFill>
                  <a:schemeClr val="bg1"/>
                </a:solidFill>
                <a:latin typeface="Roboto Condensed" panose="02000000000000000000" pitchFamily="2" charset="0"/>
                <a:ea typeface="Roboto Condensed" panose="02000000000000000000" pitchFamily="2" charset="0"/>
              </a:rPr>
              <a:t>VALUES</a:t>
            </a:r>
            <a:endParaRPr lang="en-ID" sz="1000" b="1" spc="10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55885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149A1-DCED-D075-21E6-3782A1428F4F}"/>
              </a:ext>
            </a:extLst>
          </p:cNvPr>
          <p:cNvSpPr>
            <a:spLocks noGrp="1"/>
          </p:cNvSpPr>
          <p:nvPr>
            <p:ph type="sldNum" idx="12"/>
          </p:nvPr>
        </p:nvSpPr>
        <p:spPr/>
        <p:txBody>
          <a:bodyPr/>
          <a:lstStyle/>
          <a:p>
            <a:fld id="{65412FCC-D540-4D5E-9C7E-C05CD3F7253F}" type="slidenum">
              <a:rPr lang="en-US" smtClean="0"/>
              <a:pPr/>
              <a:t>4</a:t>
            </a:fld>
            <a:endParaRPr lang="en-US" dirty="0"/>
          </a:p>
        </p:txBody>
      </p:sp>
      <p:grpSp>
        <p:nvGrpSpPr>
          <p:cNvPr id="19" name="Group 18">
            <a:extLst>
              <a:ext uri="{FF2B5EF4-FFF2-40B4-BE49-F238E27FC236}">
                <a16:creationId xmlns:a16="http://schemas.microsoft.com/office/drawing/2014/main" id="{963E4A00-2E19-6FA4-9378-CE4A9C6F8B2C}"/>
              </a:ext>
            </a:extLst>
          </p:cNvPr>
          <p:cNvGrpSpPr/>
          <p:nvPr/>
        </p:nvGrpSpPr>
        <p:grpSpPr>
          <a:xfrm>
            <a:off x="323850" y="333375"/>
            <a:ext cx="862619" cy="324000"/>
            <a:chOff x="625208" y="2132171"/>
            <a:chExt cx="862619" cy="324000"/>
          </a:xfrm>
        </p:grpSpPr>
        <p:sp>
          <p:nvSpPr>
            <p:cNvPr id="20" name="Rectangle 19">
              <a:extLst>
                <a:ext uri="{FF2B5EF4-FFF2-40B4-BE49-F238E27FC236}">
                  <a16:creationId xmlns:a16="http://schemas.microsoft.com/office/drawing/2014/main" id="{641A5A2B-4A59-4065-6720-FD61EFBB6B77}"/>
                </a:ext>
              </a:extLst>
            </p:cNvPr>
            <p:cNvSpPr/>
            <p:nvPr/>
          </p:nvSpPr>
          <p:spPr>
            <a:xfrm>
              <a:off x="625209" y="2132171"/>
              <a:ext cx="862618"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E720D640-E306-42CA-22C3-2A5B99943669}"/>
                </a:ext>
              </a:extLst>
            </p:cNvPr>
            <p:cNvSpPr txBox="1"/>
            <p:nvPr/>
          </p:nvSpPr>
          <p:spPr>
            <a:xfrm>
              <a:off x="625208" y="2201838"/>
              <a:ext cx="862618" cy="184666"/>
            </a:xfrm>
            <a:prstGeom prst="rect">
              <a:avLst/>
            </a:prstGeom>
            <a:noFill/>
          </p:spPr>
          <p:txBody>
            <a:bodyPr wrap="none" lIns="216000" tIns="0" rIns="216000" bIns="0" rtlCol="0">
              <a:spAutoFit/>
            </a:bodyPr>
            <a:lstStyle/>
            <a:p>
              <a:r>
                <a:rPr lang="en-US" sz="1200" b="1" spc="150">
                  <a:solidFill>
                    <a:schemeClr val="bg1"/>
                  </a:solidFill>
                  <a:latin typeface="Roboto Condensed" panose="02000000000000000000" pitchFamily="2" charset="0"/>
                  <a:ea typeface="Roboto Condensed" panose="02000000000000000000" pitchFamily="2" charset="0"/>
                </a:rPr>
                <a:t>LOGO</a:t>
              </a:r>
            </a:p>
          </p:txBody>
        </p:sp>
      </p:grpSp>
      <p:sp>
        <p:nvSpPr>
          <p:cNvPr id="12" name="TextBox 11">
            <a:extLst>
              <a:ext uri="{FF2B5EF4-FFF2-40B4-BE49-F238E27FC236}">
                <a16:creationId xmlns:a16="http://schemas.microsoft.com/office/drawing/2014/main" id="{4C4E8F11-9EC6-A101-9DAD-C6214EA0D754}"/>
              </a:ext>
            </a:extLst>
          </p:cNvPr>
          <p:cNvSpPr txBox="1"/>
          <p:nvPr/>
        </p:nvSpPr>
        <p:spPr>
          <a:xfrm>
            <a:off x="323849" y="1102805"/>
            <a:ext cx="1234312" cy="215444"/>
          </a:xfrm>
          <a:prstGeom prst="rect">
            <a:avLst/>
          </a:prstGeom>
          <a:noFill/>
        </p:spPr>
        <p:txBody>
          <a:bodyPr wrap="none" lIns="0" tIns="0" rIns="0" bIns="0" rtlCol="0">
            <a:spAutoFit/>
          </a:bodyPr>
          <a:lstStyle/>
          <a:p>
            <a:r>
              <a:rPr lang="en-US" sz="1400" b="1" spc="150">
                <a:latin typeface="Roboto Condensed" panose="02000000000000000000" pitchFamily="2" charset="0"/>
                <a:ea typeface="Roboto Condensed" panose="02000000000000000000" pitchFamily="2" charset="0"/>
              </a:rPr>
              <a:t>CLEAR SPACE</a:t>
            </a:r>
          </a:p>
        </p:txBody>
      </p:sp>
      <p:sp>
        <p:nvSpPr>
          <p:cNvPr id="3" name="TextBox 2">
            <a:extLst>
              <a:ext uri="{FF2B5EF4-FFF2-40B4-BE49-F238E27FC236}">
                <a16:creationId xmlns:a16="http://schemas.microsoft.com/office/drawing/2014/main" id="{7B181E6B-D6C3-CC47-EFF2-C27CA4F6083F}"/>
              </a:ext>
            </a:extLst>
          </p:cNvPr>
          <p:cNvSpPr txBox="1"/>
          <p:nvPr/>
        </p:nvSpPr>
        <p:spPr>
          <a:xfrm>
            <a:off x="323849" y="1379497"/>
            <a:ext cx="2277111" cy="1288814"/>
          </a:xfrm>
          <a:prstGeom prst="rect">
            <a:avLst/>
          </a:prstGeom>
          <a:noFill/>
        </p:spPr>
        <p:txBody>
          <a:bodyPr wrap="square" lIns="0" tIns="0" rIns="0" bIns="0">
            <a:spAutoFit/>
          </a:bodyPr>
          <a:lstStyle/>
          <a:p>
            <a:pPr>
              <a:lnSpc>
                <a:spcPts val="1600"/>
              </a:lnSpc>
              <a:spcAft>
                <a:spcPts val="600"/>
              </a:spcAft>
            </a:pPr>
            <a:r>
              <a:rPr lang="en-US" sz="1000">
                <a:effectLst/>
                <a:latin typeface="Roboto" panose="02000000000000000000" pitchFamily="2" charset="0"/>
                <a:ea typeface="Roboto" panose="02000000000000000000" pitchFamily="2" charset="0"/>
              </a:rPr>
              <a:t>Clear space is the term for a specific amount of space that a logo must have on all sides, no matter where it is used.</a:t>
            </a:r>
          </a:p>
          <a:p>
            <a:pPr>
              <a:lnSpc>
                <a:spcPts val="1600"/>
              </a:lnSpc>
              <a:spcAft>
                <a:spcPts val="600"/>
              </a:spcAft>
            </a:pPr>
            <a:r>
              <a:rPr lang="en-US" sz="1000">
                <a:effectLst/>
                <a:latin typeface="Roboto" panose="02000000000000000000" pitchFamily="2" charset="0"/>
                <a:ea typeface="Roboto" panose="02000000000000000000" pitchFamily="2" charset="0"/>
              </a:rPr>
              <a:t>The reason for clear space is to ensure that a logo maximizes visibility and impact.</a:t>
            </a:r>
          </a:p>
        </p:txBody>
      </p:sp>
      <p:sp>
        <p:nvSpPr>
          <p:cNvPr id="6" name="Rectangle: Rounded Corners 5">
            <a:extLst>
              <a:ext uri="{FF2B5EF4-FFF2-40B4-BE49-F238E27FC236}">
                <a16:creationId xmlns:a16="http://schemas.microsoft.com/office/drawing/2014/main" id="{DF48D60A-AD3D-742B-2EA8-8EDF4AEC1B60}"/>
              </a:ext>
            </a:extLst>
          </p:cNvPr>
          <p:cNvSpPr/>
          <p:nvPr/>
        </p:nvSpPr>
        <p:spPr>
          <a:xfrm>
            <a:off x="3169423" y="1296000"/>
            <a:ext cx="1788751" cy="2157518"/>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3" name="Picture 22">
            <a:extLst>
              <a:ext uri="{FF2B5EF4-FFF2-40B4-BE49-F238E27FC236}">
                <a16:creationId xmlns:a16="http://schemas.microsoft.com/office/drawing/2014/main" id="{2C3E6121-946D-7443-5EC7-D2EA4BFBF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423" y="1511997"/>
            <a:ext cx="1356751" cy="1728000"/>
          </a:xfrm>
          <a:prstGeom prst="rect">
            <a:avLst/>
          </a:prstGeom>
        </p:spPr>
      </p:pic>
      <p:sp>
        <p:nvSpPr>
          <p:cNvPr id="27" name="Rectangle: Rounded Corners 26">
            <a:extLst>
              <a:ext uri="{FF2B5EF4-FFF2-40B4-BE49-F238E27FC236}">
                <a16:creationId xmlns:a16="http://schemas.microsoft.com/office/drawing/2014/main" id="{29388ACC-A3EB-764E-8F21-B42BE522DB61}"/>
              </a:ext>
            </a:extLst>
          </p:cNvPr>
          <p:cNvSpPr/>
          <p:nvPr/>
        </p:nvSpPr>
        <p:spPr>
          <a:xfrm>
            <a:off x="5606174" y="1296000"/>
            <a:ext cx="2811236" cy="2157518"/>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8" name="Picture 17">
            <a:extLst>
              <a:ext uri="{FF2B5EF4-FFF2-40B4-BE49-F238E27FC236}">
                <a16:creationId xmlns:a16="http://schemas.microsoft.com/office/drawing/2014/main" id="{C5E3004F-0BC5-697D-AC25-3670C4DD0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72" y="1511997"/>
            <a:ext cx="2395440" cy="1728000"/>
          </a:xfrm>
          <a:prstGeom prst="rect">
            <a:avLst/>
          </a:prstGeom>
        </p:spPr>
      </p:pic>
      <p:sp>
        <p:nvSpPr>
          <p:cNvPr id="29" name="Rectangle: Rounded Corners 28">
            <a:extLst>
              <a:ext uri="{FF2B5EF4-FFF2-40B4-BE49-F238E27FC236}">
                <a16:creationId xmlns:a16="http://schemas.microsoft.com/office/drawing/2014/main" id="{54C869C9-FE24-F69A-E8DD-BDDB5AF2D669}"/>
              </a:ext>
            </a:extLst>
          </p:cNvPr>
          <p:cNvSpPr/>
          <p:nvPr/>
        </p:nvSpPr>
        <p:spPr>
          <a:xfrm>
            <a:off x="3155951" y="4101517"/>
            <a:ext cx="3424368" cy="1432060"/>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5" name="Picture 24">
            <a:extLst>
              <a:ext uri="{FF2B5EF4-FFF2-40B4-BE49-F238E27FC236}">
                <a16:creationId xmlns:a16="http://schemas.microsoft.com/office/drawing/2014/main" id="{05800347-4720-D1F3-8E8D-8C4C0C0F6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23" y="4317517"/>
            <a:ext cx="2992368" cy="1000060"/>
          </a:xfrm>
          <a:prstGeom prst="rect">
            <a:avLst/>
          </a:prstGeom>
        </p:spPr>
      </p:pic>
    </p:spTree>
    <p:extLst>
      <p:ext uri="{BB962C8B-B14F-4D97-AF65-F5344CB8AC3E}">
        <p14:creationId xmlns:p14="http://schemas.microsoft.com/office/powerpoint/2010/main" val="418914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4D4554-A0DF-1C5C-6504-49C329D44937}"/>
              </a:ext>
            </a:extLst>
          </p:cNvPr>
          <p:cNvGrpSpPr/>
          <p:nvPr/>
        </p:nvGrpSpPr>
        <p:grpSpPr>
          <a:xfrm>
            <a:off x="3455999" y="4765354"/>
            <a:ext cx="5364149" cy="1440000"/>
            <a:chOff x="3455999" y="5125354"/>
            <a:chExt cx="5364149" cy="1080000"/>
          </a:xfrm>
        </p:grpSpPr>
        <p:sp>
          <p:nvSpPr>
            <p:cNvPr id="143" name="Rectangle 142">
              <a:extLst>
                <a:ext uri="{FF2B5EF4-FFF2-40B4-BE49-F238E27FC236}">
                  <a16:creationId xmlns:a16="http://schemas.microsoft.com/office/drawing/2014/main" id="{ADED6C5E-D3C2-F1ED-7180-00481F69265C}"/>
                </a:ext>
              </a:extLst>
            </p:cNvPr>
            <p:cNvSpPr/>
            <p:nvPr/>
          </p:nvSpPr>
          <p:spPr>
            <a:xfrm>
              <a:off x="3455999" y="5125354"/>
              <a:ext cx="1342800" cy="108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4" name="Rectangle 143">
              <a:extLst>
                <a:ext uri="{FF2B5EF4-FFF2-40B4-BE49-F238E27FC236}">
                  <a16:creationId xmlns:a16="http://schemas.microsoft.com/office/drawing/2014/main" id="{1A00B064-A561-F089-E74E-898CD8454B17}"/>
                </a:ext>
              </a:extLst>
            </p:cNvPr>
            <p:cNvSpPr/>
            <p:nvPr/>
          </p:nvSpPr>
          <p:spPr>
            <a:xfrm>
              <a:off x="4796449" y="5125354"/>
              <a:ext cx="1342800" cy="1080000"/>
            </a:xfrm>
            <a:prstGeom prst="rect">
              <a:avLst/>
            </a:prstGeom>
            <a:solidFill>
              <a:srgbClr val="9999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5" name="Rectangle 144">
              <a:extLst>
                <a:ext uri="{FF2B5EF4-FFF2-40B4-BE49-F238E27FC236}">
                  <a16:creationId xmlns:a16="http://schemas.microsoft.com/office/drawing/2014/main" id="{39C85AB4-23EE-F72A-2BC1-C0557209B105}"/>
                </a:ext>
              </a:extLst>
            </p:cNvPr>
            <p:cNvSpPr/>
            <p:nvPr/>
          </p:nvSpPr>
          <p:spPr>
            <a:xfrm>
              <a:off x="6136899" y="5125354"/>
              <a:ext cx="1342800" cy="1080000"/>
            </a:xfrm>
            <a:prstGeom prst="rect">
              <a:avLst/>
            </a:prstGeom>
            <a:solidFill>
              <a:srgbClr val="D2D2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6" name="Rectangle 145">
              <a:extLst>
                <a:ext uri="{FF2B5EF4-FFF2-40B4-BE49-F238E27FC236}">
                  <a16:creationId xmlns:a16="http://schemas.microsoft.com/office/drawing/2014/main" id="{3FE6982E-14DA-B6C8-09F6-50B68A53203F}"/>
                </a:ext>
              </a:extLst>
            </p:cNvPr>
            <p:cNvSpPr/>
            <p:nvPr/>
          </p:nvSpPr>
          <p:spPr>
            <a:xfrm>
              <a:off x="7477348" y="5125354"/>
              <a:ext cx="1342800" cy="108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Slide Number Placeholder 1">
            <a:extLst>
              <a:ext uri="{FF2B5EF4-FFF2-40B4-BE49-F238E27FC236}">
                <a16:creationId xmlns:a16="http://schemas.microsoft.com/office/drawing/2014/main" id="{2CC149A1-DCED-D075-21E6-3782A1428F4F}"/>
              </a:ext>
            </a:extLst>
          </p:cNvPr>
          <p:cNvSpPr>
            <a:spLocks noGrp="1"/>
          </p:cNvSpPr>
          <p:nvPr>
            <p:ph type="sldNum" idx="12"/>
          </p:nvPr>
        </p:nvSpPr>
        <p:spPr/>
        <p:txBody>
          <a:bodyPr/>
          <a:lstStyle/>
          <a:p>
            <a:fld id="{65412FCC-D540-4D5E-9C7E-C05CD3F7253F}" type="slidenum">
              <a:rPr lang="en-US" smtClean="0"/>
              <a:pPr/>
              <a:t>5</a:t>
            </a:fld>
            <a:endParaRPr lang="en-US" dirty="0"/>
          </a:p>
        </p:txBody>
      </p:sp>
      <p:grpSp>
        <p:nvGrpSpPr>
          <p:cNvPr id="26" name="Group 25">
            <a:extLst>
              <a:ext uri="{FF2B5EF4-FFF2-40B4-BE49-F238E27FC236}">
                <a16:creationId xmlns:a16="http://schemas.microsoft.com/office/drawing/2014/main" id="{4381D246-DBB5-4EA4-12AE-FBF31EC7E499}"/>
              </a:ext>
            </a:extLst>
          </p:cNvPr>
          <p:cNvGrpSpPr/>
          <p:nvPr/>
        </p:nvGrpSpPr>
        <p:grpSpPr>
          <a:xfrm>
            <a:off x="323850" y="333375"/>
            <a:ext cx="1072611" cy="324000"/>
            <a:chOff x="625208" y="2132171"/>
            <a:chExt cx="1072611" cy="324000"/>
          </a:xfrm>
        </p:grpSpPr>
        <p:sp>
          <p:nvSpPr>
            <p:cNvPr id="24" name="Rectangle 23">
              <a:extLst>
                <a:ext uri="{FF2B5EF4-FFF2-40B4-BE49-F238E27FC236}">
                  <a16:creationId xmlns:a16="http://schemas.microsoft.com/office/drawing/2014/main" id="{13EE9E14-1249-D54E-38DB-B09CFE514098}"/>
                </a:ext>
              </a:extLst>
            </p:cNvPr>
            <p:cNvSpPr/>
            <p:nvPr/>
          </p:nvSpPr>
          <p:spPr>
            <a:xfrm>
              <a:off x="625208" y="2132171"/>
              <a:ext cx="1072611"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24">
              <a:extLst>
                <a:ext uri="{FF2B5EF4-FFF2-40B4-BE49-F238E27FC236}">
                  <a16:creationId xmlns:a16="http://schemas.microsoft.com/office/drawing/2014/main" id="{029C44FF-0075-7D0C-F463-2543B6ADA0EE}"/>
                </a:ext>
              </a:extLst>
            </p:cNvPr>
            <p:cNvSpPr txBox="1"/>
            <p:nvPr/>
          </p:nvSpPr>
          <p:spPr>
            <a:xfrm>
              <a:off x="625208" y="2201838"/>
              <a:ext cx="1072611" cy="184666"/>
            </a:xfrm>
            <a:prstGeom prst="rect">
              <a:avLst/>
            </a:prstGeom>
            <a:noFill/>
          </p:spPr>
          <p:txBody>
            <a:bodyPr wrap="none" lIns="216000" tIns="0" rIns="216000" bIns="0" rtlCol="0">
              <a:spAutoFit/>
            </a:bodyPr>
            <a:lstStyle/>
            <a:p>
              <a:pPr algn="ctr"/>
              <a:r>
                <a:rPr lang="en-US" sz="1200" b="1" spc="150">
                  <a:solidFill>
                    <a:schemeClr val="bg1"/>
                  </a:solidFill>
                  <a:latin typeface="Roboto Condensed" panose="02000000000000000000" pitchFamily="2" charset="0"/>
                  <a:ea typeface="Roboto Condensed" panose="02000000000000000000" pitchFamily="2" charset="0"/>
                </a:rPr>
                <a:t>COLOUR</a:t>
              </a:r>
            </a:p>
          </p:txBody>
        </p:sp>
      </p:grpSp>
      <p:grpSp>
        <p:nvGrpSpPr>
          <p:cNvPr id="5" name="Group 4">
            <a:extLst>
              <a:ext uri="{FF2B5EF4-FFF2-40B4-BE49-F238E27FC236}">
                <a16:creationId xmlns:a16="http://schemas.microsoft.com/office/drawing/2014/main" id="{78EED9B2-C4E6-3E3A-2D97-80BD85690DE4}"/>
              </a:ext>
            </a:extLst>
          </p:cNvPr>
          <p:cNvGrpSpPr/>
          <p:nvPr/>
        </p:nvGrpSpPr>
        <p:grpSpPr>
          <a:xfrm>
            <a:off x="3455999" y="1098080"/>
            <a:ext cx="5364149" cy="1800000"/>
            <a:chOff x="3455999" y="1458080"/>
            <a:chExt cx="5364149" cy="1440000"/>
          </a:xfrm>
        </p:grpSpPr>
        <p:sp>
          <p:nvSpPr>
            <p:cNvPr id="13" name="Rectangle 12">
              <a:extLst>
                <a:ext uri="{FF2B5EF4-FFF2-40B4-BE49-F238E27FC236}">
                  <a16:creationId xmlns:a16="http://schemas.microsoft.com/office/drawing/2014/main" id="{A2CC7094-0CBD-E91E-CEFA-2AC76CD2EF7E}"/>
                </a:ext>
              </a:extLst>
            </p:cNvPr>
            <p:cNvSpPr/>
            <p:nvPr/>
          </p:nvSpPr>
          <p:spPr>
            <a:xfrm>
              <a:off x="3455999" y="1458080"/>
              <a:ext cx="1788050" cy="1440000"/>
            </a:xfrm>
            <a:prstGeom prst="rect">
              <a:avLst/>
            </a:prstGeom>
            <a:solidFill>
              <a:srgbClr val="471D1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30">
              <a:extLst>
                <a:ext uri="{FF2B5EF4-FFF2-40B4-BE49-F238E27FC236}">
                  <a16:creationId xmlns:a16="http://schemas.microsoft.com/office/drawing/2014/main" id="{4C1D8333-8B0E-B71E-5CDF-800B1730E5DD}"/>
                </a:ext>
              </a:extLst>
            </p:cNvPr>
            <p:cNvSpPr/>
            <p:nvPr/>
          </p:nvSpPr>
          <p:spPr>
            <a:xfrm>
              <a:off x="5244049" y="1458080"/>
              <a:ext cx="1788050" cy="1440000"/>
            </a:xfrm>
            <a:prstGeom prst="rect">
              <a:avLst/>
            </a:prstGeom>
            <a:solidFill>
              <a:srgbClr val="B691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Rectangle 35">
              <a:extLst>
                <a:ext uri="{FF2B5EF4-FFF2-40B4-BE49-F238E27FC236}">
                  <a16:creationId xmlns:a16="http://schemas.microsoft.com/office/drawing/2014/main" id="{DACA367F-4357-C6C9-450D-879C98BB993D}"/>
                </a:ext>
              </a:extLst>
            </p:cNvPr>
            <p:cNvSpPr/>
            <p:nvPr/>
          </p:nvSpPr>
          <p:spPr>
            <a:xfrm>
              <a:off x="7032098" y="1458080"/>
              <a:ext cx="1788050" cy="1440000"/>
            </a:xfrm>
            <a:prstGeom prst="rect">
              <a:avLst/>
            </a:prstGeom>
            <a:solidFill>
              <a:srgbClr val="81845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2" name="Group 91">
            <a:extLst>
              <a:ext uri="{FF2B5EF4-FFF2-40B4-BE49-F238E27FC236}">
                <a16:creationId xmlns:a16="http://schemas.microsoft.com/office/drawing/2014/main" id="{C63E3A79-3660-C1AA-7B78-13F3E6BECB4C}"/>
              </a:ext>
            </a:extLst>
          </p:cNvPr>
          <p:cNvGrpSpPr/>
          <p:nvPr/>
        </p:nvGrpSpPr>
        <p:grpSpPr>
          <a:xfrm>
            <a:off x="3455999" y="2261499"/>
            <a:ext cx="1287224" cy="636581"/>
            <a:chOff x="3639312" y="1969925"/>
            <a:chExt cx="1287224" cy="636581"/>
          </a:xfrm>
        </p:grpSpPr>
        <p:sp>
          <p:nvSpPr>
            <p:cNvPr id="89" name="TextBox 88">
              <a:extLst>
                <a:ext uri="{FF2B5EF4-FFF2-40B4-BE49-F238E27FC236}">
                  <a16:creationId xmlns:a16="http://schemas.microsoft.com/office/drawing/2014/main" id="{6522A3C6-D2D5-3A4C-7CA7-52D9EB2AE78A}"/>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90" name="TextBox 89">
              <a:extLst>
                <a:ext uri="{FF2B5EF4-FFF2-40B4-BE49-F238E27FC236}">
                  <a16:creationId xmlns:a16="http://schemas.microsoft.com/office/drawing/2014/main" id="{0E1AB1B8-796A-09F0-2D00-3625E32CFDB0}"/>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#471d19</a:t>
              </a:r>
            </a:p>
            <a:p>
              <a:pPr>
                <a:spcAft>
                  <a:spcPts val="600"/>
                </a:spcAft>
              </a:pPr>
              <a:r>
                <a:rPr lang="en-US" sz="800" b="1">
                  <a:solidFill>
                    <a:schemeClr val="bg1"/>
                  </a:solidFill>
                  <a:latin typeface="Roboto" panose="02000000000000000000" pitchFamily="2" charset="0"/>
                  <a:ea typeface="Roboto" panose="02000000000000000000" pitchFamily="2" charset="0"/>
                </a:rPr>
                <a:t>71 / 29 / 25</a:t>
              </a:r>
            </a:p>
            <a:p>
              <a:pPr>
                <a:spcAft>
                  <a:spcPts val="600"/>
                </a:spcAft>
              </a:pPr>
              <a:r>
                <a:rPr lang="en-US" sz="800" b="1">
                  <a:solidFill>
                    <a:schemeClr val="bg1"/>
                  </a:solidFill>
                  <a:latin typeface="Roboto" panose="02000000000000000000" pitchFamily="2" charset="0"/>
                  <a:ea typeface="Roboto" panose="02000000000000000000" pitchFamily="2" charset="0"/>
                </a:rPr>
                <a:t>44 / 80 / 75 / 66</a:t>
              </a:r>
            </a:p>
          </p:txBody>
        </p:sp>
      </p:grpSp>
      <p:grpSp>
        <p:nvGrpSpPr>
          <p:cNvPr id="93" name="Group 92">
            <a:extLst>
              <a:ext uri="{FF2B5EF4-FFF2-40B4-BE49-F238E27FC236}">
                <a16:creationId xmlns:a16="http://schemas.microsoft.com/office/drawing/2014/main" id="{C0B493A1-7A90-2BAE-829E-802A80C3E15D}"/>
              </a:ext>
            </a:extLst>
          </p:cNvPr>
          <p:cNvGrpSpPr/>
          <p:nvPr/>
        </p:nvGrpSpPr>
        <p:grpSpPr>
          <a:xfrm>
            <a:off x="5244048" y="2261499"/>
            <a:ext cx="1287224" cy="636581"/>
            <a:chOff x="3639312" y="1969925"/>
            <a:chExt cx="1287224" cy="636581"/>
          </a:xfrm>
        </p:grpSpPr>
        <p:sp>
          <p:nvSpPr>
            <p:cNvPr id="94" name="TextBox 93">
              <a:extLst>
                <a:ext uri="{FF2B5EF4-FFF2-40B4-BE49-F238E27FC236}">
                  <a16:creationId xmlns:a16="http://schemas.microsoft.com/office/drawing/2014/main" id="{2548AAFC-2333-D338-5FE7-257B24C4B833}"/>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95" name="TextBox 94">
              <a:extLst>
                <a:ext uri="{FF2B5EF4-FFF2-40B4-BE49-F238E27FC236}">
                  <a16:creationId xmlns:a16="http://schemas.microsoft.com/office/drawing/2014/main" id="{3F0F2A0F-DAD2-3100-B2B7-C299FE709035}"/>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pl-PL" sz="800" b="1">
                  <a:solidFill>
                    <a:schemeClr val="bg1"/>
                  </a:solidFill>
                  <a:effectLst/>
                  <a:latin typeface="Roboto" panose="02000000000000000000" pitchFamily="2" charset="0"/>
                  <a:ea typeface="Roboto" panose="02000000000000000000" pitchFamily="2" charset="0"/>
                </a:rPr>
                <a:t>#b6914d</a:t>
              </a:r>
            </a:p>
            <a:p>
              <a:pPr>
                <a:spcAft>
                  <a:spcPts val="600"/>
                </a:spcAft>
              </a:pPr>
              <a:r>
                <a:rPr lang="pl-PL" sz="800" b="1">
                  <a:solidFill>
                    <a:schemeClr val="bg1"/>
                  </a:solidFill>
                  <a:effectLst/>
                  <a:latin typeface="Roboto" panose="02000000000000000000" pitchFamily="2" charset="0"/>
                  <a:ea typeface="Roboto" panose="02000000000000000000" pitchFamily="2" charset="0"/>
                </a:rPr>
                <a:t>182 / 145 / 77</a:t>
              </a:r>
            </a:p>
            <a:p>
              <a:pPr>
                <a:spcAft>
                  <a:spcPts val="600"/>
                </a:spcAft>
              </a:pPr>
              <a:r>
                <a:rPr lang="pl-PL" sz="800" b="1">
                  <a:solidFill>
                    <a:schemeClr val="bg1"/>
                  </a:solidFill>
                  <a:effectLst/>
                  <a:latin typeface="Roboto" panose="02000000000000000000" pitchFamily="2" charset="0"/>
                  <a:ea typeface="Roboto" panose="02000000000000000000" pitchFamily="2" charset="0"/>
                </a:rPr>
                <a:t>28 / 40 / 81 / 4</a:t>
              </a:r>
            </a:p>
          </p:txBody>
        </p:sp>
      </p:grpSp>
      <p:grpSp>
        <p:nvGrpSpPr>
          <p:cNvPr id="96" name="Group 95">
            <a:extLst>
              <a:ext uri="{FF2B5EF4-FFF2-40B4-BE49-F238E27FC236}">
                <a16:creationId xmlns:a16="http://schemas.microsoft.com/office/drawing/2014/main" id="{CDE44787-2AB9-DE02-8798-FA9C63071779}"/>
              </a:ext>
            </a:extLst>
          </p:cNvPr>
          <p:cNvGrpSpPr/>
          <p:nvPr/>
        </p:nvGrpSpPr>
        <p:grpSpPr>
          <a:xfrm>
            <a:off x="7032097" y="2261499"/>
            <a:ext cx="1287224" cy="636581"/>
            <a:chOff x="3639312" y="1969925"/>
            <a:chExt cx="1287224" cy="636581"/>
          </a:xfrm>
        </p:grpSpPr>
        <p:sp>
          <p:nvSpPr>
            <p:cNvPr id="97" name="TextBox 96">
              <a:extLst>
                <a:ext uri="{FF2B5EF4-FFF2-40B4-BE49-F238E27FC236}">
                  <a16:creationId xmlns:a16="http://schemas.microsoft.com/office/drawing/2014/main" id="{9F830F9A-18A8-E5F3-28E2-BAC678CBA3D2}"/>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98" name="TextBox 97">
              <a:extLst>
                <a:ext uri="{FF2B5EF4-FFF2-40B4-BE49-F238E27FC236}">
                  <a16:creationId xmlns:a16="http://schemas.microsoft.com/office/drawing/2014/main" id="{0065EE06-BE45-A85B-97CE-5E3FEF3391B3}"/>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#818452</a:t>
              </a:r>
            </a:p>
            <a:p>
              <a:pPr>
                <a:spcAft>
                  <a:spcPts val="600"/>
                </a:spcAft>
              </a:pPr>
              <a:r>
                <a:rPr lang="en-US" sz="800" b="1">
                  <a:solidFill>
                    <a:schemeClr val="bg1"/>
                  </a:solidFill>
                  <a:effectLst/>
                  <a:latin typeface="Roboto" panose="02000000000000000000" pitchFamily="2" charset="0"/>
                  <a:ea typeface="Roboto" panose="02000000000000000000" pitchFamily="2" charset="0"/>
                </a:rPr>
                <a:t>129 / 132 / 82</a:t>
              </a:r>
            </a:p>
            <a:p>
              <a:pPr>
                <a:spcAft>
                  <a:spcPts val="600"/>
                </a:spcAft>
              </a:pPr>
              <a:r>
                <a:rPr lang="en-US" sz="800" b="1">
                  <a:solidFill>
                    <a:schemeClr val="bg1"/>
                  </a:solidFill>
                  <a:effectLst/>
                  <a:latin typeface="Roboto" panose="02000000000000000000" pitchFamily="2" charset="0"/>
                  <a:ea typeface="Roboto" panose="02000000000000000000" pitchFamily="2" charset="0"/>
                </a:rPr>
                <a:t>49 / 36 / 77 / 12</a:t>
              </a:r>
            </a:p>
          </p:txBody>
        </p:sp>
      </p:grpSp>
      <p:grpSp>
        <p:nvGrpSpPr>
          <p:cNvPr id="6" name="Group 5">
            <a:extLst>
              <a:ext uri="{FF2B5EF4-FFF2-40B4-BE49-F238E27FC236}">
                <a16:creationId xmlns:a16="http://schemas.microsoft.com/office/drawing/2014/main" id="{B2F3FF91-F057-815C-3591-4012A221F840}"/>
              </a:ext>
            </a:extLst>
          </p:cNvPr>
          <p:cNvGrpSpPr/>
          <p:nvPr/>
        </p:nvGrpSpPr>
        <p:grpSpPr>
          <a:xfrm>
            <a:off x="3455999" y="3114079"/>
            <a:ext cx="5364149" cy="1440000"/>
            <a:chOff x="3455999" y="3474079"/>
            <a:chExt cx="5364149" cy="1080000"/>
          </a:xfrm>
        </p:grpSpPr>
        <p:sp>
          <p:nvSpPr>
            <p:cNvPr id="79" name="Rectangle 78">
              <a:extLst>
                <a:ext uri="{FF2B5EF4-FFF2-40B4-BE49-F238E27FC236}">
                  <a16:creationId xmlns:a16="http://schemas.microsoft.com/office/drawing/2014/main" id="{98358760-DA9D-577D-EC0D-9F124C7DC22C}"/>
                </a:ext>
              </a:extLst>
            </p:cNvPr>
            <p:cNvSpPr/>
            <p:nvPr/>
          </p:nvSpPr>
          <p:spPr>
            <a:xfrm>
              <a:off x="3455999" y="3474079"/>
              <a:ext cx="1342800" cy="1080000"/>
            </a:xfrm>
            <a:prstGeom prst="rect">
              <a:avLst/>
            </a:prstGeom>
            <a:solidFill>
              <a:srgbClr val="BFA774"/>
            </a:solidFill>
            <a:ln w="6350">
              <a:solidFill>
                <a:srgbClr val="BFA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Rectangle 79">
              <a:extLst>
                <a:ext uri="{FF2B5EF4-FFF2-40B4-BE49-F238E27FC236}">
                  <a16:creationId xmlns:a16="http://schemas.microsoft.com/office/drawing/2014/main" id="{5341913F-9F25-A6D5-BD33-65D46A6C1B1C}"/>
                </a:ext>
              </a:extLst>
            </p:cNvPr>
            <p:cNvSpPr/>
            <p:nvPr/>
          </p:nvSpPr>
          <p:spPr>
            <a:xfrm>
              <a:off x="4796449" y="3474079"/>
              <a:ext cx="1342800" cy="1080000"/>
            </a:xfrm>
            <a:prstGeom prst="rect">
              <a:avLst/>
            </a:prstGeom>
            <a:solidFill>
              <a:srgbClr val="F2EFE4"/>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1" name="Rectangle 80">
              <a:extLst>
                <a:ext uri="{FF2B5EF4-FFF2-40B4-BE49-F238E27FC236}">
                  <a16:creationId xmlns:a16="http://schemas.microsoft.com/office/drawing/2014/main" id="{47D1AC3F-F248-C390-68AA-CA0F0459DFA9}"/>
                </a:ext>
              </a:extLst>
            </p:cNvPr>
            <p:cNvSpPr/>
            <p:nvPr/>
          </p:nvSpPr>
          <p:spPr>
            <a:xfrm>
              <a:off x="6136899" y="3474079"/>
              <a:ext cx="1342800" cy="1080000"/>
            </a:xfrm>
            <a:prstGeom prst="rect">
              <a:avLst/>
            </a:prstGeom>
            <a:solidFill>
              <a:srgbClr val="3B3132"/>
            </a:solidFill>
            <a:ln w="6350">
              <a:solidFill>
                <a:srgbClr val="3B31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6" name="Rectangle 105">
              <a:extLst>
                <a:ext uri="{FF2B5EF4-FFF2-40B4-BE49-F238E27FC236}">
                  <a16:creationId xmlns:a16="http://schemas.microsoft.com/office/drawing/2014/main" id="{5CE1B654-BBEF-F0A9-A8C6-39D9B4E5F228}"/>
                </a:ext>
              </a:extLst>
            </p:cNvPr>
            <p:cNvSpPr/>
            <p:nvPr/>
          </p:nvSpPr>
          <p:spPr>
            <a:xfrm>
              <a:off x="7477348" y="3474079"/>
              <a:ext cx="1342800" cy="1080000"/>
            </a:xfrm>
            <a:prstGeom prst="rect">
              <a:avLst/>
            </a:prstGeom>
            <a:solidFill>
              <a:srgbClr val="9C9D7C"/>
            </a:solidFill>
            <a:ln w="6350">
              <a:solidFill>
                <a:srgbClr val="9C9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8" name="Group 107">
            <a:extLst>
              <a:ext uri="{FF2B5EF4-FFF2-40B4-BE49-F238E27FC236}">
                <a16:creationId xmlns:a16="http://schemas.microsoft.com/office/drawing/2014/main" id="{C6DDE5B9-142F-3A79-F6C5-897C3C303B79}"/>
              </a:ext>
            </a:extLst>
          </p:cNvPr>
          <p:cNvGrpSpPr/>
          <p:nvPr/>
        </p:nvGrpSpPr>
        <p:grpSpPr>
          <a:xfrm>
            <a:off x="3455999" y="3887162"/>
            <a:ext cx="1287224" cy="636581"/>
            <a:chOff x="3639312" y="1969925"/>
            <a:chExt cx="1287224" cy="636581"/>
          </a:xfrm>
        </p:grpSpPr>
        <p:sp>
          <p:nvSpPr>
            <p:cNvPr id="109" name="TextBox 108">
              <a:extLst>
                <a:ext uri="{FF2B5EF4-FFF2-40B4-BE49-F238E27FC236}">
                  <a16:creationId xmlns:a16="http://schemas.microsoft.com/office/drawing/2014/main" id="{F649611B-F70A-A4DB-2E6D-E3967FCBBDDB}"/>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110" name="TextBox 109">
              <a:extLst>
                <a:ext uri="{FF2B5EF4-FFF2-40B4-BE49-F238E27FC236}">
                  <a16:creationId xmlns:a16="http://schemas.microsoft.com/office/drawing/2014/main" id="{C04E6C02-A51B-4B1E-072A-5F7AE3AC4987}"/>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#bfa774</a:t>
              </a:r>
            </a:p>
            <a:p>
              <a:pPr>
                <a:spcAft>
                  <a:spcPts val="600"/>
                </a:spcAft>
              </a:pPr>
              <a:r>
                <a:rPr lang="en-US" sz="800" b="1">
                  <a:solidFill>
                    <a:schemeClr val="bg1"/>
                  </a:solidFill>
                  <a:latin typeface="Roboto" panose="02000000000000000000" pitchFamily="2" charset="0"/>
                  <a:ea typeface="Roboto" panose="02000000000000000000" pitchFamily="2" charset="0"/>
                </a:rPr>
                <a:t>191 / 167 / 116</a:t>
              </a:r>
            </a:p>
            <a:p>
              <a:pPr>
                <a:spcAft>
                  <a:spcPts val="600"/>
                </a:spcAft>
              </a:pPr>
              <a:r>
                <a:rPr lang="en-US" sz="800" b="1">
                  <a:solidFill>
                    <a:schemeClr val="bg1"/>
                  </a:solidFill>
                  <a:latin typeface="Roboto" panose="02000000000000000000" pitchFamily="2" charset="0"/>
                  <a:ea typeface="Roboto" panose="02000000000000000000" pitchFamily="2" charset="0"/>
                </a:rPr>
                <a:t>26 / 30 / 61 / 1</a:t>
              </a:r>
            </a:p>
          </p:txBody>
        </p:sp>
      </p:grpSp>
      <p:grpSp>
        <p:nvGrpSpPr>
          <p:cNvPr id="111" name="Group 110">
            <a:extLst>
              <a:ext uri="{FF2B5EF4-FFF2-40B4-BE49-F238E27FC236}">
                <a16:creationId xmlns:a16="http://schemas.microsoft.com/office/drawing/2014/main" id="{B8B7222E-D27E-6BDA-DC71-86DADCCFF51B}"/>
              </a:ext>
            </a:extLst>
          </p:cNvPr>
          <p:cNvGrpSpPr/>
          <p:nvPr/>
        </p:nvGrpSpPr>
        <p:grpSpPr>
          <a:xfrm>
            <a:off x="4796449" y="3887162"/>
            <a:ext cx="1287224" cy="636581"/>
            <a:chOff x="3639312" y="1969925"/>
            <a:chExt cx="1287224" cy="636581"/>
          </a:xfrm>
        </p:grpSpPr>
        <p:sp>
          <p:nvSpPr>
            <p:cNvPr id="112" name="TextBox 111">
              <a:extLst>
                <a:ext uri="{FF2B5EF4-FFF2-40B4-BE49-F238E27FC236}">
                  <a16:creationId xmlns:a16="http://schemas.microsoft.com/office/drawing/2014/main" id="{6A72FC2A-6B8C-522F-4A43-8E5519879437}"/>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effectLst/>
                  <a:latin typeface="Roboto" panose="02000000000000000000" pitchFamily="2" charset="0"/>
                  <a:ea typeface="Roboto" panose="02000000000000000000" pitchFamily="2" charset="0"/>
                </a:rPr>
                <a:t>HEX</a:t>
              </a:r>
            </a:p>
            <a:p>
              <a:pPr>
                <a:spcAft>
                  <a:spcPts val="600"/>
                </a:spcAft>
              </a:pPr>
              <a:r>
                <a:rPr lang="en-US" sz="800">
                  <a:latin typeface="Roboto" panose="02000000000000000000" pitchFamily="2" charset="0"/>
                  <a:ea typeface="Roboto" panose="02000000000000000000" pitchFamily="2" charset="0"/>
                </a:rPr>
                <a:t>RGB</a:t>
              </a:r>
            </a:p>
            <a:p>
              <a:pPr>
                <a:spcAft>
                  <a:spcPts val="600"/>
                </a:spcAft>
              </a:pPr>
              <a:r>
                <a:rPr lang="en-US" sz="800">
                  <a:effectLst/>
                  <a:latin typeface="Roboto" panose="02000000000000000000" pitchFamily="2" charset="0"/>
                  <a:ea typeface="Roboto" panose="02000000000000000000" pitchFamily="2" charset="0"/>
                </a:rPr>
                <a:t>CMYK</a:t>
              </a:r>
            </a:p>
          </p:txBody>
        </p:sp>
        <p:sp>
          <p:nvSpPr>
            <p:cNvPr id="113" name="TextBox 112">
              <a:extLst>
                <a:ext uri="{FF2B5EF4-FFF2-40B4-BE49-F238E27FC236}">
                  <a16:creationId xmlns:a16="http://schemas.microsoft.com/office/drawing/2014/main" id="{E55F6E43-A37A-0A5D-8C8C-6A141DBC62E4}"/>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effectLst/>
                  <a:latin typeface="Roboto" panose="02000000000000000000" pitchFamily="2" charset="0"/>
                  <a:ea typeface="Roboto" panose="02000000000000000000" pitchFamily="2" charset="0"/>
                </a:rPr>
                <a:t>#f2efe4</a:t>
              </a:r>
            </a:p>
            <a:p>
              <a:pPr>
                <a:spcAft>
                  <a:spcPts val="600"/>
                </a:spcAft>
              </a:pPr>
              <a:r>
                <a:rPr lang="en-US" sz="800" b="1">
                  <a:latin typeface="Roboto" panose="02000000000000000000" pitchFamily="2" charset="0"/>
                  <a:ea typeface="Roboto" panose="02000000000000000000" pitchFamily="2" charset="0"/>
                </a:rPr>
                <a:t>242 / 239 / 228</a:t>
              </a:r>
            </a:p>
            <a:p>
              <a:pPr>
                <a:spcAft>
                  <a:spcPts val="600"/>
                </a:spcAft>
              </a:pPr>
              <a:r>
                <a:rPr lang="en-US" sz="800" b="1">
                  <a:latin typeface="Roboto" panose="02000000000000000000" pitchFamily="2" charset="0"/>
                  <a:ea typeface="Roboto" panose="02000000000000000000" pitchFamily="2" charset="0"/>
                </a:rPr>
                <a:t>0 / 1 / 6 / 5</a:t>
              </a:r>
            </a:p>
          </p:txBody>
        </p:sp>
      </p:grpSp>
      <p:grpSp>
        <p:nvGrpSpPr>
          <p:cNvPr id="115" name="Group 114">
            <a:extLst>
              <a:ext uri="{FF2B5EF4-FFF2-40B4-BE49-F238E27FC236}">
                <a16:creationId xmlns:a16="http://schemas.microsoft.com/office/drawing/2014/main" id="{F04608E1-B389-6B7D-DB2E-E7C59776981C}"/>
              </a:ext>
            </a:extLst>
          </p:cNvPr>
          <p:cNvGrpSpPr/>
          <p:nvPr/>
        </p:nvGrpSpPr>
        <p:grpSpPr>
          <a:xfrm>
            <a:off x="6136899" y="3887162"/>
            <a:ext cx="1287224" cy="636581"/>
            <a:chOff x="3639312" y="1969925"/>
            <a:chExt cx="1287224" cy="636581"/>
          </a:xfrm>
        </p:grpSpPr>
        <p:sp>
          <p:nvSpPr>
            <p:cNvPr id="116" name="TextBox 115">
              <a:extLst>
                <a:ext uri="{FF2B5EF4-FFF2-40B4-BE49-F238E27FC236}">
                  <a16:creationId xmlns:a16="http://schemas.microsoft.com/office/drawing/2014/main" id="{F19112E0-C4D5-AFB4-9638-37241FC12E8E}"/>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117" name="TextBox 116">
              <a:extLst>
                <a:ext uri="{FF2B5EF4-FFF2-40B4-BE49-F238E27FC236}">
                  <a16:creationId xmlns:a16="http://schemas.microsoft.com/office/drawing/2014/main" id="{9294F796-3EB6-2418-BD63-E0F11E00AC85}"/>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#3b3132</a:t>
              </a:r>
            </a:p>
            <a:p>
              <a:pPr>
                <a:spcAft>
                  <a:spcPts val="600"/>
                </a:spcAft>
              </a:pPr>
              <a:r>
                <a:rPr lang="en-US" sz="800" b="1">
                  <a:solidFill>
                    <a:schemeClr val="bg1"/>
                  </a:solidFill>
                  <a:latin typeface="Roboto" panose="02000000000000000000" pitchFamily="2" charset="0"/>
                  <a:ea typeface="Roboto" panose="02000000000000000000" pitchFamily="2" charset="0"/>
                </a:rPr>
                <a:t>59 / 49 / 50</a:t>
              </a:r>
            </a:p>
            <a:p>
              <a:pPr>
                <a:spcAft>
                  <a:spcPts val="600"/>
                </a:spcAft>
              </a:pPr>
              <a:r>
                <a:rPr lang="en-US" sz="800" b="1">
                  <a:solidFill>
                    <a:schemeClr val="bg1"/>
                  </a:solidFill>
                  <a:latin typeface="Roboto" panose="02000000000000000000" pitchFamily="2" charset="0"/>
                  <a:ea typeface="Roboto" panose="02000000000000000000" pitchFamily="2" charset="0"/>
                </a:rPr>
                <a:t>0 / 17 / 15 / 77</a:t>
              </a:r>
            </a:p>
          </p:txBody>
        </p:sp>
      </p:grpSp>
      <p:grpSp>
        <p:nvGrpSpPr>
          <p:cNvPr id="118" name="Group 117">
            <a:extLst>
              <a:ext uri="{FF2B5EF4-FFF2-40B4-BE49-F238E27FC236}">
                <a16:creationId xmlns:a16="http://schemas.microsoft.com/office/drawing/2014/main" id="{B882F85A-B684-C157-800C-C0B9A8018EA7}"/>
              </a:ext>
            </a:extLst>
          </p:cNvPr>
          <p:cNvGrpSpPr/>
          <p:nvPr/>
        </p:nvGrpSpPr>
        <p:grpSpPr>
          <a:xfrm>
            <a:off x="7477348" y="3887162"/>
            <a:ext cx="1287224" cy="636581"/>
            <a:chOff x="3639312" y="1969925"/>
            <a:chExt cx="1287224" cy="636581"/>
          </a:xfrm>
        </p:grpSpPr>
        <p:sp>
          <p:nvSpPr>
            <p:cNvPr id="119" name="TextBox 118">
              <a:extLst>
                <a:ext uri="{FF2B5EF4-FFF2-40B4-BE49-F238E27FC236}">
                  <a16:creationId xmlns:a16="http://schemas.microsoft.com/office/drawing/2014/main" id="{EAD7568F-A9DA-434C-5886-6A8D5F9A5565}"/>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120" name="TextBox 119">
              <a:extLst>
                <a:ext uri="{FF2B5EF4-FFF2-40B4-BE49-F238E27FC236}">
                  <a16:creationId xmlns:a16="http://schemas.microsoft.com/office/drawing/2014/main" id="{B5571C75-D20E-79AD-2177-BBAC5B59445F}"/>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#9c9d7c</a:t>
              </a:r>
            </a:p>
            <a:p>
              <a:pPr>
                <a:spcAft>
                  <a:spcPts val="600"/>
                </a:spcAft>
              </a:pPr>
              <a:r>
                <a:rPr lang="en-US" sz="800" b="1">
                  <a:solidFill>
                    <a:schemeClr val="bg1"/>
                  </a:solidFill>
                  <a:latin typeface="Roboto" panose="02000000000000000000" pitchFamily="2" charset="0"/>
                  <a:ea typeface="Roboto" panose="02000000000000000000" pitchFamily="2" charset="0"/>
                </a:rPr>
                <a:t>156 / 157 / 124</a:t>
              </a:r>
            </a:p>
            <a:p>
              <a:pPr>
                <a:spcAft>
                  <a:spcPts val="600"/>
                </a:spcAft>
              </a:pPr>
              <a:r>
                <a:rPr lang="en-US" sz="800" b="1">
                  <a:solidFill>
                    <a:schemeClr val="bg1"/>
                  </a:solidFill>
                  <a:latin typeface="Roboto" panose="02000000000000000000" pitchFamily="2" charset="0"/>
                  <a:ea typeface="Roboto" panose="02000000000000000000" pitchFamily="2" charset="0"/>
                </a:rPr>
                <a:t>41 / 30 / 56 / 3</a:t>
              </a:r>
            </a:p>
          </p:txBody>
        </p:sp>
      </p:grpSp>
      <p:grpSp>
        <p:nvGrpSpPr>
          <p:cNvPr id="127" name="Group 126">
            <a:extLst>
              <a:ext uri="{FF2B5EF4-FFF2-40B4-BE49-F238E27FC236}">
                <a16:creationId xmlns:a16="http://schemas.microsoft.com/office/drawing/2014/main" id="{0873AA59-5D91-E79D-25B0-C7470280BF53}"/>
              </a:ext>
            </a:extLst>
          </p:cNvPr>
          <p:cNvGrpSpPr/>
          <p:nvPr/>
        </p:nvGrpSpPr>
        <p:grpSpPr>
          <a:xfrm>
            <a:off x="3455999" y="5538437"/>
            <a:ext cx="1287224" cy="636581"/>
            <a:chOff x="3639312" y="1969925"/>
            <a:chExt cx="1287224" cy="636581"/>
          </a:xfrm>
        </p:grpSpPr>
        <p:sp>
          <p:nvSpPr>
            <p:cNvPr id="137" name="TextBox 136">
              <a:extLst>
                <a:ext uri="{FF2B5EF4-FFF2-40B4-BE49-F238E27FC236}">
                  <a16:creationId xmlns:a16="http://schemas.microsoft.com/office/drawing/2014/main" id="{DFD806E5-9071-B56C-5E85-2B73167D03B3}"/>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138" name="TextBox 137">
              <a:extLst>
                <a:ext uri="{FF2B5EF4-FFF2-40B4-BE49-F238E27FC236}">
                  <a16:creationId xmlns:a16="http://schemas.microsoft.com/office/drawing/2014/main" id="{5DA49A3D-6C79-BC66-59CF-BAFF83409820}"/>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#000000</a:t>
              </a:r>
            </a:p>
            <a:p>
              <a:pPr>
                <a:spcAft>
                  <a:spcPts val="600"/>
                </a:spcAft>
              </a:pPr>
              <a:r>
                <a:rPr lang="en-US" sz="800" b="1">
                  <a:solidFill>
                    <a:schemeClr val="bg1"/>
                  </a:solidFill>
                  <a:latin typeface="Roboto" panose="02000000000000000000" pitchFamily="2" charset="0"/>
                  <a:ea typeface="Roboto" panose="02000000000000000000" pitchFamily="2" charset="0"/>
                </a:rPr>
                <a:t>0 / 0 / 0</a:t>
              </a:r>
            </a:p>
            <a:p>
              <a:pPr>
                <a:spcAft>
                  <a:spcPts val="600"/>
                </a:spcAft>
              </a:pPr>
              <a:r>
                <a:rPr lang="en-US" sz="800" b="1">
                  <a:solidFill>
                    <a:schemeClr val="bg1"/>
                  </a:solidFill>
                  <a:latin typeface="Roboto" panose="02000000000000000000" pitchFamily="2" charset="0"/>
                  <a:ea typeface="Roboto" panose="02000000000000000000" pitchFamily="2" charset="0"/>
                </a:rPr>
                <a:t>75 / 68/ 67 / 90</a:t>
              </a:r>
            </a:p>
          </p:txBody>
        </p:sp>
      </p:grpSp>
      <p:grpSp>
        <p:nvGrpSpPr>
          <p:cNvPr id="128" name="Group 127">
            <a:extLst>
              <a:ext uri="{FF2B5EF4-FFF2-40B4-BE49-F238E27FC236}">
                <a16:creationId xmlns:a16="http://schemas.microsoft.com/office/drawing/2014/main" id="{7187BB91-AD83-B900-B902-467B49316A82}"/>
              </a:ext>
            </a:extLst>
          </p:cNvPr>
          <p:cNvGrpSpPr/>
          <p:nvPr/>
        </p:nvGrpSpPr>
        <p:grpSpPr>
          <a:xfrm>
            <a:off x="4796449" y="5538437"/>
            <a:ext cx="1287224" cy="636581"/>
            <a:chOff x="3639312" y="1969925"/>
            <a:chExt cx="1287224" cy="636581"/>
          </a:xfrm>
        </p:grpSpPr>
        <p:sp>
          <p:nvSpPr>
            <p:cNvPr id="135" name="TextBox 134">
              <a:extLst>
                <a:ext uri="{FF2B5EF4-FFF2-40B4-BE49-F238E27FC236}">
                  <a16:creationId xmlns:a16="http://schemas.microsoft.com/office/drawing/2014/main" id="{0B5F7CD6-BDF4-F425-D44A-8B8EAF13D74C}"/>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solidFill>
                    <a:schemeClr val="bg1"/>
                  </a:solidFill>
                  <a:effectLst/>
                  <a:latin typeface="Roboto" panose="02000000000000000000" pitchFamily="2" charset="0"/>
                  <a:ea typeface="Roboto" panose="02000000000000000000" pitchFamily="2" charset="0"/>
                </a:rPr>
                <a:t>HEX</a:t>
              </a:r>
            </a:p>
            <a:p>
              <a:pPr>
                <a:spcAft>
                  <a:spcPts val="600"/>
                </a:spcAft>
              </a:pPr>
              <a:r>
                <a:rPr lang="en-US" sz="800">
                  <a:solidFill>
                    <a:schemeClr val="bg1"/>
                  </a:solidFill>
                  <a:latin typeface="Roboto" panose="02000000000000000000" pitchFamily="2" charset="0"/>
                  <a:ea typeface="Roboto" panose="02000000000000000000" pitchFamily="2" charset="0"/>
                </a:rPr>
                <a:t>RGB</a:t>
              </a:r>
            </a:p>
            <a:p>
              <a:pPr>
                <a:spcAft>
                  <a:spcPts val="600"/>
                </a:spcAft>
              </a:pPr>
              <a:r>
                <a:rPr lang="en-US" sz="800">
                  <a:solidFill>
                    <a:schemeClr val="bg1"/>
                  </a:solidFill>
                  <a:effectLst/>
                  <a:latin typeface="Roboto" panose="02000000000000000000" pitchFamily="2" charset="0"/>
                  <a:ea typeface="Roboto" panose="02000000000000000000" pitchFamily="2" charset="0"/>
                </a:rPr>
                <a:t>CMYK</a:t>
              </a:r>
            </a:p>
          </p:txBody>
        </p:sp>
        <p:sp>
          <p:nvSpPr>
            <p:cNvPr id="136" name="TextBox 135">
              <a:extLst>
                <a:ext uri="{FF2B5EF4-FFF2-40B4-BE49-F238E27FC236}">
                  <a16:creationId xmlns:a16="http://schemas.microsoft.com/office/drawing/2014/main" id="{1B324444-FBAB-941D-FF0E-7E08C9415B5B}"/>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solidFill>
                    <a:schemeClr val="bg1"/>
                  </a:solidFill>
                  <a:effectLst/>
                  <a:latin typeface="Roboto" panose="02000000000000000000" pitchFamily="2" charset="0"/>
                  <a:ea typeface="Roboto" panose="02000000000000000000" pitchFamily="2" charset="0"/>
                </a:rPr>
                <a:t>#d2d2d2</a:t>
              </a:r>
            </a:p>
            <a:p>
              <a:pPr>
                <a:spcAft>
                  <a:spcPts val="600"/>
                </a:spcAft>
              </a:pPr>
              <a:r>
                <a:rPr lang="en-US" sz="800" b="1">
                  <a:solidFill>
                    <a:schemeClr val="bg1"/>
                  </a:solidFill>
                  <a:latin typeface="Roboto" panose="02000000000000000000" pitchFamily="2" charset="0"/>
                  <a:ea typeface="Roboto" panose="02000000000000000000" pitchFamily="2" charset="0"/>
                </a:rPr>
                <a:t>153 / 153 / 153</a:t>
              </a:r>
            </a:p>
            <a:p>
              <a:pPr>
                <a:spcAft>
                  <a:spcPts val="600"/>
                </a:spcAft>
              </a:pPr>
              <a:r>
                <a:rPr lang="en-US" sz="800" b="1">
                  <a:solidFill>
                    <a:schemeClr val="bg1"/>
                  </a:solidFill>
                  <a:latin typeface="Roboto" panose="02000000000000000000" pitchFamily="2" charset="0"/>
                  <a:ea typeface="Roboto" panose="02000000000000000000" pitchFamily="2" charset="0"/>
                </a:rPr>
                <a:t>43 / 35 / 36 / 1</a:t>
              </a:r>
            </a:p>
          </p:txBody>
        </p:sp>
      </p:grpSp>
      <p:grpSp>
        <p:nvGrpSpPr>
          <p:cNvPr id="129" name="Group 128">
            <a:extLst>
              <a:ext uri="{FF2B5EF4-FFF2-40B4-BE49-F238E27FC236}">
                <a16:creationId xmlns:a16="http://schemas.microsoft.com/office/drawing/2014/main" id="{BADC2345-8EF2-4745-2EB7-70D5BE67D37B}"/>
              </a:ext>
            </a:extLst>
          </p:cNvPr>
          <p:cNvGrpSpPr/>
          <p:nvPr/>
        </p:nvGrpSpPr>
        <p:grpSpPr>
          <a:xfrm>
            <a:off x="6136899" y="5538437"/>
            <a:ext cx="1287224" cy="636581"/>
            <a:chOff x="3639312" y="1969925"/>
            <a:chExt cx="1287224" cy="636581"/>
          </a:xfrm>
        </p:grpSpPr>
        <p:sp>
          <p:nvSpPr>
            <p:cNvPr id="133" name="TextBox 132">
              <a:extLst>
                <a:ext uri="{FF2B5EF4-FFF2-40B4-BE49-F238E27FC236}">
                  <a16:creationId xmlns:a16="http://schemas.microsoft.com/office/drawing/2014/main" id="{1B2BD661-99C1-5B5B-40F7-906D16D2434B}"/>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effectLst/>
                  <a:latin typeface="Roboto" panose="02000000000000000000" pitchFamily="2" charset="0"/>
                  <a:ea typeface="Roboto" panose="02000000000000000000" pitchFamily="2" charset="0"/>
                </a:rPr>
                <a:t>HEX</a:t>
              </a:r>
            </a:p>
            <a:p>
              <a:pPr>
                <a:spcAft>
                  <a:spcPts val="600"/>
                </a:spcAft>
              </a:pPr>
              <a:r>
                <a:rPr lang="en-US" sz="800">
                  <a:latin typeface="Roboto" panose="02000000000000000000" pitchFamily="2" charset="0"/>
                  <a:ea typeface="Roboto" panose="02000000000000000000" pitchFamily="2" charset="0"/>
                </a:rPr>
                <a:t>RGB</a:t>
              </a:r>
            </a:p>
            <a:p>
              <a:pPr>
                <a:spcAft>
                  <a:spcPts val="600"/>
                </a:spcAft>
              </a:pPr>
              <a:r>
                <a:rPr lang="en-US" sz="800">
                  <a:effectLst/>
                  <a:latin typeface="Roboto" panose="02000000000000000000" pitchFamily="2" charset="0"/>
                  <a:ea typeface="Roboto" panose="02000000000000000000" pitchFamily="2" charset="0"/>
                </a:rPr>
                <a:t>CMYK</a:t>
              </a:r>
            </a:p>
          </p:txBody>
        </p:sp>
        <p:sp>
          <p:nvSpPr>
            <p:cNvPr id="134" name="TextBox 133">
              <a:extLst>
                <a:ext uri="{FF2B5EF4-FFF2-40B4-BE49-F238E27FC236}">
                  <a16:creationId xmlns:a16="http://schemas.microsoft.com/office/drawing/2014/main" id="{33002F3E-A72E-3F5A-969D-526E6C5D4B4C}"/>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effectLst/>
                  <a:latin typeface="Roboto" panose="02000000000000000000" pitchFamily="2" charset="0"/>
                  <a:ea typeface="Roboto" panose="02000000000000000000" pitchFamily="2" charset="0"/>
                </a:rPr>
                <a:t>#f2f2f2</a:t>
              </a:r>
            </a:p>
            <a:p>
              <a:pPr>
                <a:spcAft>
                  <a:spcPts val="600"/>
                </a:spcAft>
              </a:pPr>
              <a:r>
                <a:rPr lang="en-US" sz="800" b="1">
                  <a:latin typeface="Roboto" panose="02000000000000000000" pitchFamily="2" charset="0"/>
                  <a:ea typeface="Roboto" panose="02000000000000000000" pitchFamily="2" charset="0"/>
                </a:rPr>
                <a:t>210 / 210 / 210</a:t>
              </a:r>
            </a:p>
            <a:p>
              <a:pPr>
                <a:spcAft>
                  <a:spcPts val="600"/>
                </a:spcAft>
              </a:pPr>
              <a:r>
                <a:rPr lang="en-US" sz="800" b="1">
                  <a:latin typeface="Roboto" panose="02000000000000000000" pitchFamily="2" charset="0"/>
                  <a:ea typeface="Roboto" panose="02000000000000000000" pitchFamily="2" charset="0"/>
                </a:rPr>
                <a:t>16 / 13 / 75 / 0</a:t>
              </a:r>
            </a:p>
          </p:txBody>
        </p:sp>
      </p:grpSp>
      <p:grpSp>
        <p:nvGrpSpPr>
          <p:cNvPr id="130" name="Group 129">
            <a:extLst>
              <a:ext uri="{FF2B5EF4-FFF2-40B4-BE49-F238E27FC236}">
                <a16:creationId xmlns:a16="http://schemas.microsoft.com/office/drawing/2014/main" id="{88639CC4-A722-6329-3512-3E9EBBB426F5}"/>
              </a:ext>
            </a:extLst>
          </p:cNvPr>
          <p:cNvGrpSpPr/>
          <p:nvPr/>
        </p:nvGrpSpPr>
        <p:grpSpPr>
          <a:xfrm>
            <a:off x="7477348" y="5538437"/>
            <a:ext cx="1287224" cy="636581"/>
            <a:chOff x="3639312" y="1969925"/>
            <a:chExt cx="1287224" cy="636581"/>
          </a:xfrm>
        </p:grpSpPr>
        <p:sp>
          <p:nvSpPr>
            <p:cNvPr id="131" name="TextBox 130">
              <a:extLst>
                <a:ext uri="{FF2B5EF4-FFF2-40B4-BE49-F238E27FC236}">
                  <a16:creationId xmlns:a16="http://schemas.microsoft.com/office/drawing/2014/main" id="{7A60675D-93EF-4616-D8DA-3090A4F82B78}"/>
                </a:ext>
              </a:extLst>
            </p:cNvPr>
            <p:cNvSpPr txBox="1"/>
            <p:nvPr/>
          </p:nvSpPr>
          <p:spPr>
            <a:xfrm>
              <a:off x="3639312" y="1974231"/>
              <a:ext cx="516270" cy="632275"/>
            </a:xfrm>
            <a:prstGeom prst="rect">
              <a:avLst/>
            </a:prstGeom>
            <a:noFill/>
          </p:spPr>
          <p:txBody>
            <a:bodyPr wrap="square" lIns="108000" tIns="0" rIns="108000" bIns="108000">
              <a:spAutoFit/>
            </a:bodyPr>
            <a:lstStyle/>
            <a:p>
              <a:pPr>
                <a:spcAft>
                  <a:spcPts val="600"/>
                </a:spcAft>
              </a:pPr>
              <a:r>
                <a:rPr lang="en-US" sz="800">
                  <a:effectLst/>
                  <a:latin typeface="Roboto" panose="02000000000000000000" pitchFamily="2" charset="0"/>
                  <a:ea typeface="Roboto" panose="02000000000000000000" pitchFamily="2" charset="0"/>
                </a:rPr>
                <a:t>HEX</a:t>
              </a:r>
            </a:p>
            <a:p>
              <a:pPr>
                <a:spcAft>
                  <a:spcPts val="600"/>
                </a:spcAft>
              </a:pPr>
              <a:r>
                <a:rPr lang="en-US" sz="800">
                  <a:latin typeface="Roboto" panose="02000000000000000000" pitchFamily="2" charset="0"/>
                  <a:ea typeface="Roboto" panose="02000000000000000000" pitchFamily="2" charset="0"/>
                </a:rPr>
                <a:t>RGB</a:t>
              </a:r>
            </a:p>
            <a:p>
              <a:pPr>
                <a:spcAft>
                  <a:spcPts val="600"/>
                </a:spcAft>
              </a:pPr>
              <a:r>
                <a:rPr lang="en-US" sz="800">
                  <a:effectLst/>
                  <a:latin typeface="Roboto" panose="02000000000000000000" pitchFamily="2" charset="0"/>
                  <a:ea typeface="Roboto" panose="02000000000000000000" pitchFamily="2" charset="0"/>
                </a:rPr>
                <a:t>CMYK</a:t>
              </a:r>
            </a:p>
          </p:txBody>
        </p:sp>
        <p:sp>
          <p:nvSpPr>
            <p:cNvPr id="132" name="TextBox 131">
              <a:extLst>
                <a:ext uri="{FF2B5EF4-FFF2-40B4-BE49-F238E27FC236}">
                  <a16:creationId xmlns:a16="http://schemas.microsoft.com/office/drawing/2014/main" id="{5EB93019-21DB-1019-E772-1737F6C266B0}"/>
                </a:ext>
              </a:extLst>
            </p:cNvPr>
            <p:cNvSpPr txBox="1"/>
            <p:nvPr/>
          </p:nvSpPr>
          <p:spPr>
            <a:xfrm>
              <a:off x="4154243" y="1969925"/>
              <a:ext cx="772293" cy="523220"/>
            </a:xfrm>
            <a:prstGeom prst="rect">
              <a:avLst/>
            </a:prstGeom>
            <a:noFill/>
          </p:spPr>
          <p:txBody>
            <a:bodyPr wrap="square" lIns="0" tIns="0" rIns="0" bIns="0">
              <a:spAutoFit/>
            </a:bodyPr>
            <a:lstStyle/>
            <a:p>
              <a:pPr>
                <a:spcAft>
                  <a:spcPts val="600"/>
                </a:spcAft>
              </a:pPr>
              <a:r>
                <a:rPr lang="en-US" sz="800" b="1">
                  <a:effectLst/>
                  <a:latin typeface="Roboto" panose="02000000000000000000" pitchFamily="2" charset="0"/>
                  <a:ea typeface="Roboto" panose="02000000000000000000" pitchFamily="2" charset="0"/>
                </a:rPr>
                <a:t>#ffffff</a:t>
              </a:r>
            </a:p>
            <a:p>
              <a:pPr>
                <a:spcAft>
                  <a:spcPts val="600"/>
                </a:spcAft>
              </a:pPr>
              <a:r>
                <a:rPr lang="en-US" sz="800" b="1">
                  <a:latin typeface="Roboto" panose="02000000000000000000" pitchFamily="2" charset="0"/>
                  <a:ea typeface="Roboto" panose="02000000000000000000" pitchFamily="2" charset="0"/>
                </a:rPr>
                <a:t>255 / 255 / 255</a:t>
              </a:r>
            </a:p>
            <a:p>
              <a:pPr>
                <a:spcAft>
                  <a:spcPts val="600"/>
                </a:spcAft>
              </a:pPr>
              <a:r>
                <a:rPr lang="en-US" sz="800" b="1">
                  <a:latin typeface="Roboto" panose="02000000000000000000" pitchFamily="2" charset="0"/>
                  <a:ea typeface="Roboto" panose="02000000000000000000" pitchFamily="2" charset="0"/>
                </a:rPr>
                <a:t>0 / 0 / 0 / 0</a:t>
              </a:r>
            </a:p>
          </p:txBody>
        </p:sp>
      </p:grpSp>
      <p:sp>
        <p:nvSpPr>
          <p:cNvPr id="3" name="TextBox 2">
            <a:extLst>
              <a:ext uri="{FF2B5EF4-FFF2-40B4-BE49-F238E27FC236}">
                <a16:creationId xmlns:a16="http://schemas.microsoft.com/office/drawing/2014/main" id="{DA2B98E4-8D4C-5DDE-5F8E-1CE0A915AF27}"/>
              </a:ext>
            </a:extLst>
          </p:cNvPr>
          <p:cNvSpPr txBox="1"/>
          <p:nvPr/>
        </p:nvSpPr>
        <p:spPr>
          <a:xfrm>
            <a:off x="323850" y="1102805"/>
            <a:ext cx="2727260" cy="1083630"/>
          </a:xfrm>
          <a:prstGeom prst="rect">
            <a:avLst/>
          </a:prstGeom>
          <a:noFill/>
        </p:spPr>
        <p:txBody>
          <a:bodyPr wrap="square" lIns="0" tIns="0" rIns="0" bIns="0">
            <a:spAutoFit/>
          </a:bodyPr>
          <a:lstStyle/>
          <a:p>
            <a:pPr>
              <a:lnSpc>
                <a:spcPts val="1600"/>
              </a:lnSpc>
              <a:spcAft>
                <a:spcPts val="600"/>
              </a:spcAft>
            </a:pPr>
            <a:r>
              <a:rPr lang="en-US" sz="1400" b="1" spc="150">
                <a:effectLst/>
                <a:latin typeface="Roboto Condensed" panose="02000000000000000000" pitchFamily="2" charset="0"/>
                <a:ea typeface="Roboto Condensed" panose="02000000000000000000" pitchFamily="2" charset="0"/>
              </a:rPr>
              <a:t>PRINCIPAL COLOURS </a:t>
            </a:r>
          </a:p>
          <a:p>
            <a:pPr>
              <a:lnSpc>
                <a:spcPts val="1600"/>
              </a:lnSpc>
              <a:spcAft>
                <a:spcPts val="600"/>
              </a:spcAft>
            </a:pPr>
            <a:r>
              <a:rPr lang="en-US" sz="1000">
                <a:effectLst/>
                <a:latin typeface="Roboto" panose="02000000000000000000" pitchFamily="2" charset="0"/>
                <a:ea typeface="Roboto" panose="02000000000000000000" pitchFamily="2" charset="0"/>
              </a:rPr>
              <a:t>Our principal colours embody the core essence of One Way Path Communities. They signify innovation, success and growth reflecting the prosperous nature of our communities.</a:t>
            </a:r>
          </a:p>
        </p:txBody>
      </p:sp>
      <p:sp>
        <p:nvSpPr>
          <p:cNvPr id="4" name="TextBox 3">
            <a:extLst>
              <a:ext uri="{FF2B5EF4-FFF2-40B4-BE49-F238E27FC236}">
                <a16:creationId xmlns:a16="http://schemas.microsoft.com/office/drawing/2014/main" id="{C40256F0-BE5B-9595-3DF9-D5AC4534B88E}"/>
              </a:ext>
            </a:extLst>
          </p:cNvPr>
          <p:cNvSpPr txBox="1"/>
          <p:nvPr/>
        </p:nvSpPr>
        <p:spPr>
          <a:xfrm>
            <a:off x="323850" y="3118804"/>
            <a:ext cx="2618229" cy="1288814"/>
          </a:xfrm>
          <a:prstGeom prst="rect">
            <a:avLst/>
          </a:prstGeom>
          <a:noFill/>
        </p:spPr>
        <p:txBody>
          <a:bodyPr wrap="square" lIns="0" tIns="0" rIns="0" bIns="0">
            <a:spAutoFit/>
          </a:bodyPr>
          <a:lstStyle/>
          <a:p>
            <a:pPr>
              <a:lnSpc>
                <a:spcPts val="1600"/>
              </a:lnSpc>
              <a:spcAft>
                <a:spcPts val="600"/>
              </a:spcAft>
            </a:pPr>
            <a:r>
              <a:rPr lang="en-US" sz="1400" b="1" spc="150" dirty="0">
                <a:effectLst/>
                <a:latin typeface="Roboto Condensed" panose="02000000000000000000" pitchFamily="2" charset="0"/>
                <a:ea typeface="Roboto Condensed" panose="02000000000000000000" pitchFamily="2" charset="0"/>
              </a:rPr>
              <a:t>SECONDARY COLOURS</a:t>
            </a:r>
          </a:p>
          <a:p>
            <a:pPr>
              <a:lnSpc>
                <a:spcPts val="1600"/>
              </a:lnSpc>
              <a:spcAft>
                <a:spcPts val="600"/>
              </a:spcAft>
            </a:pPr>
            <a:r>
              <a:rPr lang="en-US" sz="1000" dirty="0">
                <a:effectLst/>
                <a:latin typeface="Roboto" panose="02000000000000000000" pitchFamily="2" charset="0"/>
                <a:ea typeface="Roboto" panose="02000000000000000000" pitchFamily="2" charset="0"/>
              </a:rPr>
              <a:t>Complementing our principal colors, the more subdued secondary colors add depth and richness to our brand. They convey the sense of peaceful and comforting states of mind derived from our designs and services.</a:t>
            </a:r>
          </a:p>
        </p:txBody>
      </p:sp>
      <p:sp>
        <p:nvSpPr>
          <p:cNvPr id="20" name="TextBox 19">
            <a:extLst>
              <a:ext uri="{FF2B5EF4-FFF2-40B4-BE49-F238E27FC236}">
                <a16:creationId xmlns:a16="http://schemas.microsoft.com/office/drawing/2014/main" id="{0E22839C-932B-2DDE-B3E8-F83618EDF1BA}"/>
              </a:ext>
            </a:extLst>
          </p:cNvPr>
          <p:cNvSpPr txBox="1"/>
          <p:nvPr/>
        </p:nvSpPr>
        <p:spPr>
          <a:xfrm>
            <a:off x="323850" y="4765354"/>
            <a:ext cx="2618229" cy="1493999"/>
          </a:xfrm>
          <a:prstGeom prst="rect">
            <a:avLst/>
          </a:prstGeom>
          <a:noFill/>
        </p:spPr>
        <p:txBody>
          <a:bodyPr wrap="square" lIns="0" tIns="0" rIns="0" bIns="0">
            <a:spAutoFit/>
          </a:bodyPr>
          <a:lstStyle/>
          <a:p>
            <a:pPr>
              <a:lnSpc>
                <a:spcPts val="1600"/>
              </a:lnSpc>
              <a:spcAft>
                <a:spcPts val="600"/>
              </a:spcAft>
            </a:pPr>
            <a:r>
              <a:rPr lang="en-US" sz="1400" b="1" spc="150">
                <a:effectLst/>
                <a:latin typeface="Roboto Condensed" panose="02000000000000000000" pitchFamily="2" charset="0"/>
                <a:ea typeface="Roboto Condensed" panose="02000000000000000000" pitchFamily="2" charset="0"/>
              </a:rPr>
              <a:t>TERTIARY COLOURS</a:t>
            </a:r>
          </a:p>
          <a:p>
            <a:pPr>
              <a:lnSpc>
                <a:spcPts val="1600"/>
              </a:lnSpc>
              <a:spcAft>
                <a:spcPts val="600"/>
              </a:spcAft>
            </a:pPr>
            <a:r>
              <a:rPr lang="en-US" sz="1000">
                <a:effectLst/>
                <a:latin typeface="Roboto" panose="02000000000000000000" pitchFamily="2" charset="0"/>
                <a:ea typeface="Roboto" panose="02000000000000000000" pitchFamily="2" charset="0"/>
              </a:rPr>
              <a:t>The tertiary colors provide a neutral backdrop that supports our brand's overall aesthetic. They add stability, sophistication and elegence, reflecting the foundation in evidenced-based development on which our communities are built.</a:t>
            </a:r>
          </a:p>
        </p:txBody>
      </p:sp>
    </p:spTree>
    <p:extLst>
      <p:ext uri="{BB962C8B-B14F-4D97-AF65-F5344CB8AC3E}">
        <p14:creationId xmlns:p14="http://schemas.microsoft.com/office/powerpoint/2010/main" val="397597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EF8CC1-5A2D-8F8E-6267-C2CEBCE1DF99}"/>
              </a:ext>
            </a:extLst>
          </p:cNvPr>
          <p:cNvSpPr>
            <a:spLocks noGrp="1"/>
          </p:cNvSpPr>
          <p:nvPr>
            <p:ph type="sldNum" idx="12"/>
          </p:nvPr>
        </p:nvSpPr>
        <p:spPr/>
        <p:txBody>
          <a:bodyPr/>
          <a:lstStyle/>
          <a:p>
            <a:fld id="{65412FCC-D540-4D5E-9C7E-C05CD3F7253F}" type="slidenum">
              <a:rPr lang="en-US" smtClean="0"/>
              <a:pPr/>
              <a:t>6</a:t>
            </a:fld>
            <a:endParaRPr lang="en-US" dirty="0"/>
          </a:p>
        </p:txBody>
      </p:sp>
      <p:grpSp>
        <p:nvGrpSpPr>
          <p:cNvPr id="7" name="Group 6">
            <a:extLst>
              <a:ext uri="{FF2B5EF4-FFF2-40B4-BE49-F238E27FC236}">
                <a16:creationId xmlns:a16="http://schemas.microsoft.com/office/drawing/2014/main" id="{CF3FF1DB-5DE5-E0BC-0814-37E44949FBD6}"/>
              </a:ext>
            </a:extLst>
          </p:cNvPr>
          <p:cNvGrpSpPr/>
          <p:nvPr/>
        </p:nvGrpSpPr>
        <p:grpSpPr>
          <a:xfrm>
            <a:off x="323850" y="333375"/>
            <a:ext cx="1508628" cy="324000"/>
            <a:chOff x="625208" y="2132171"/>
            <a:chExt cx="1508628" cy="324000"/>
          </a:xfrm>
        </p:grpSpPr>
        <p:sp>
          <p:nvSpPr>
            <p:cNvPr id="8" name="Rectangle 7">
              <a:extLst>
                <a:ext uri="{FF2B5EF4-FFF2-40B4-BE49-F238E27FC236}">
                  <a16:creationId xmlns:a16="http://schemas.microsoft.com/office/drawing/2014/main" id="{B39AF872-264B-7278-2F3D-E40BFF9B6A67}"/>
                </a:ext>
              </a:extLst>
            </p:cNvPr>
            <p:cNvSpPr/>
            <p:nvPr/>
          </p:nvSpPr>
          <p:spPr>
            <a:xfrm>
              <a:off x="625208" y="2132171"/>
              <a:ext cx="1508627"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B1D01DFD-7733-8ABA-68AA-334473BDAD77}"/>
                </a:ext>
              </a:extLst>
            </p:cNvPr>
            <p:cNvSpPr txBox="1"/>
            <p:nvPr/>
          </p:nvSpPr>
          <p:spPr>
            <a:xfrm>
              <a:off x="625208" y="2201838"/>
              <a:ext cx="1508628" cy="184666"/>
            </a:xfrm>
            <a:prstGeom prst="rect">
              <a:avLst/>
            </a:prstGeom>
            <a:noFill/>
          </p:spPr>
          <p:txBody>
            <a:bodyPr wrap="none" lIns="216000" tIns="0" rIns="216000" bIns="0" rtlCol="0">
              <a:spAutoFit/>
            </a:bodyPr>
            <a:lstStyle/>
            <a:p>
              <a:pPr algn="ctr"/>
              <a:r>
                <a:rPr lang="en-US" sz="1200" b="1" spc="150">
                  <a:solidFill>
                    <a:schemeClr val="bg1"/>
                  </a:solidFill>
                  <a:latin typeface="Roboto Condensed" panose="02000000000000000000" pitchFamily="2" charset="0"/>
                  <a:ea typeface="Roboto Condensed" panose="02000000000000000000" pitchFamily="2" charset="0"/>
                </a:rPr>
                <a:t>TYPOGRAPHY</a:t>
              </a:r>
            </a:p>
          </p:txBody>
        </p:sp>
      </p:grpSp>
      <p:sp>
        <p:nvSpPr>
          <p:cNvPr id="3" name="TextBox 2">
            <a:extLst>
              <a:ext uri="{FF2B5EF4-FFF2-40B4-BE49-F238E27FC236}">
                <a16:creationId xmlns:a16="http://schemas.microsoft.com/office/drawing/2014/main" id="{CE40F2E3-1B05-07D2-8070-ADACD403B0D4}"/>
              </a:ext>
            </a:extLst>
          </p:cNvPr>
          <p:cNvSpPr txBox="1"/>
          <p:nvPr/>
        </p:nvSpPr>
        <p:spPr>
          <a:xfrm>
            <a:off x="3594619" y="1825470"/>
            <a:ext cx="1240724" cy="1231106"/>
          </a:xfrm>
          <a:prstGeom prst="rect">
            <a:avLst/>
          </a:prstGeom>
          <a:noFill/>
        </p:spPr>
        <p:txBody>
          <a:bodyPr wrap="none" lIns="0" tIns="0" rIns="0" bIns="0" rtlCol="0">
            <a:spAutoFit/>
          </a:bodyPr>
          <a:lstStyle/>
          <a:p>
            <a:pPr algn="ctr"/>
            <a:r>
              <a:rPr lang="en-US" sz="8000" b="1">
                <a:solidFill>
                  <a:srgbClr val="818452"/>
                </a:solidFill>
                <a:latin typeface="Roboto" panose="02000000000000000000" pitchFamily="2" charset="0"/>
                <a:ea typeface="Roboto" panose="02000000000000000000" pitchFamily="2" charset="0"/>
              </a:rPr>
              <a:t>Aa</a:t>
            </a:r>
            <a:endParaRPr lang="en-ID" sz="8000" b="1">
              <a:solidFill>
                <a:srgbClr val="818452"/>
              </a:solidFill>
              <a:latin typeface="Roboto" panose="020000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EBF3069E-AED6-8DC0-6237-42B38401AE8A}"/>
              </a:ext>
            </a:extLst>
          </p:cNvPr>
          <p:cNvSpPr txBox="1"/>
          <p:nvPr/>
        </p:nvSpPr>
        <p:spPr>
          <a:xfrm>
            <a:off x="3594619" y="1102805"/>
            <a:ext cx="928139" cy="246221"/>
          </a:xfrm>
          <a:prstGeom prst="rect">
            <a:avLst/>
          </a:prstGeom>
          <a:noFill/>
        </p:spPr>
        <p:txBody>
          <a:bodyPr wrap="none" lIns="0" tIns="0" rIns="0" bIns="0" rtlCol="0">
            <a:spAutoFit/>
          </a:bodyPr>
          <a:lstStyle/>
          <a:p>
            <a:r>
              <a:rPr lang="en-US" sz="1600" b="1" spc="150">
                <a:latin typeface="Roboto" panose="02000000000000000000" pitchFamily="2" charset="0"/>
                <a:ea typeface="Roboto" panose="02000000000000000000" pitchFamily="2" charset="0"/>
              </a:rPr>
              <a:t>ROBOTO</a:t>
            </a:r>
            <a:endParaRPr lang="en-ID" sz="1600" b="1" spc="150">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EE3053B7-D9E8-321D-8CED-483E7FBBA64A}"/>
              </a:ext>
            </a:extLst>
          </p:cNvPr>
          <p:cNvSpPr txBox="1"/>
          <p:nvPr/>
        </p:nvSpPr>
        <p:spPr>
          <a:xfrm>
            <a:off x="3937487" y="3063803"/>
            <a:ext cx="554989" cy="211596"/>
          </a:xfrm>
          <a:prstGeom prst="rect">
            <a:avLst/>
          </a:prstGeom>
          <a:noFill/>
        </p:spPr>
        <p:txBody>
          <a:bodyPr wrap="square" lIns="0" tIns="0" rIns="0" bIns="0">
            <a:spAutoFit/>
          </a:bodyPr>
          <a:lstStyle/>
          <a:p>
            <a:pPr algn="ctr">
              <a:lnSpc>
                <a:spcPts val="1800"/>
              </a:lnSpc>
              <a:spcAft>
                <a:spcPts val="600"/>
              </a:spcAft>
            </a:pPr>
            <a:r>
              <a:rPr lang="en-US" sz="1200" b="1">
                <a:latin typeface="Roboto" panose="02000000000000000000" pitchFamily="2" charset="0"/>
                <a:ea typeface="Roboto" panose="02000000000000000000" pitchFamily="2" charset="0"/>
              </a:rPr>
              <a:t>Bold</a:t>
            </a:r>
            <a:endParaRPr lang="en-US" sz="1200" b="1">
              <a:effectLst/>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FA8F9D2F-6BCD-008A-FD97-61A1523DC7F7}"/>
              </a:ext>
            </a:extLst>
          </p:cNvPr>
          <p:cNvSpPr txBox="1"/>
          <p:nvPr/>
        </p:nvSpPr>
        <p:spPr>
          <a:xfrm>
            <a:off x="5618281" y="1825470"/>
            <a:ext cx="1227900" cy="1231106"/>
          </a:xfrm>
          <a:prstGeom prst="rect">
            <a:avLst/>
          </a:prstGeom>
          <a:noFill/>
        </p:spPr>
        <p:txBody>
          <a:bodyPr wrap="none" lIns="0" tIns="0" rIns="0" bIns="0" rtlCol="0">
            <a:spAutoFit/>
          </a:bodyPr>
          <a:lstStyle/>
          <a:p>
            <a:pPr algn="ctr"/>
            <a:r>
              <a:rPr lang="en-US" sz="8000">
                <a:solidFill>
                  <a:srgbClr val="818452"/>
                </a:solidFill>
                <a:latin typeface="Roboto" panose="02000000000000000000" pitchFamily="2" charset="0"/>
                <a:ea typeface="Roboto" panose="02000000000000000000" pitchFamily="2" charset="0"/>
              </a:rPr>
              <a:t>Aa</a:t>
            </a:r>
            <a:endParaRPr lang="en-ID" sz="8000">
              <a:solidFill>
                <a:srgbClr val="818452"/>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108F77AF-B0BA-EBD6-7DE6-301AB0D44724}"/>
              </a:ext>
            </a:extLst>
          </p:cNvPr>
          <p:cNvSpPr txBox="1"/>
          <p:nvPr/>
        </p:nvSpPr>
        <p:spPr>
          <a:xfrm>
            <a:off x="5954737" y="3063803"/>
            <a:ext cx="554989" cy="211596"/>
          </a:xfrm>
          <a:prstGeom prst="rect">
            <a:avLst/>
          </a:prstGeom>
          <a:noFill/>
        </p:spPr>
        <p:txBody>
          <a:bodyPr wrap="square" lIns="0" tIns="0" rIns="0" bIns="0">
            <a:spAutoFit/>
          </a:bodyPr>
          <a:lstStyle/>
          <a:p>
            <a:pPr algn="ctr">
              <a:lnSpc>
                <a:spcPts val="1800"/>
              </a:lnSpc>
              <a:spcAft>
                <a:spcPts val="600"/>
              </a:spcAft>
            </a:pPr>
            <a:r>
              <a:rPr lang="en-US" sz="1200">
                <a:latin typeface="Roboto" panose="02000000000000000000" pitchFamily="2" charset="0"/>
                <a:ea typeface="Roboto" panose="02000000000000000000" pitchFamily="2" charset="0"/>
              </a:rPr>
              <a:t>Regular</a:t>
            </a:r>
            <a:endParaRPr lang="en-US" sz="1200">
              <a:effectLst/>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DE8EA15A-873B-9C21-80B2-29906BC6B258}"/>
              </a:ext>
            </a:extLst>
          </p:cNvPr>
          <p:cNvSpPr txBox="1"/>
          <p:nvPr/>
        </p:nvSpPr>
        <p:spPr>
          <a:xfrm>
            <a:off x="7629118" y="1825470"/>
            <a:ext cx="1191032" cy="1231106"/>
          </a:xfrm>
          <a:prstGeom prst="rect">
            <a:avLst/>
          </a:prstGeom>
          <a:noFill/>
        </p:spPr>
        <p:txBody>
          <a:bodyPr wrap="none" lIns="0" tIns="0" rIns="0" bIns="0" rtlCol="0">
            <a:spAutoFit/>
          </a:bodyPr>
          <a:lstStyle/>
          <a:p>
            <a:pPr algn="ctr"/>
            <a:r>
              <a:rPr lang="en-US" sz="8000">
                <a:solidFill>
                  <a:srgbClr val="818452"/>
                </a:solidFill>
                <a:latin typeface="Roboto Light" panose="02000000000000000000" pitchFamily="2" charset="0"/>
                <a:ea typeface="Roboto Light" panose="02000000000000000000" pitchFamily="2" charset="0"/>
              </a:rPr>
              <a:t>Aa</a:t>
            </a:r>
            <a:endParaRPr lang="en-ID" sz="8000">
              <a:solidFill>
                <a:srgbClr val="818452"/>
              </a:solidFill>
              <a:latin typeface="Roboto Light" panose="02000000000000000000" pitchFamily="2" charset="0"/>
              <a:ea typeface="Roboto Light" panose="02000000000000000000" pitchFamily="2" charset="0"/>
            </a:endParaRPr>
          </a:p>
        </p:txBody>
      </p:sp>
      <p:sp>
        <p:nvSpPr>
          <p:cNvPr id="32" name="TextBox 31">
            <a:extLst>
              <a:ext uri="{FF2B5EF4-FFF2-40B4-BE49-F238E27FC236}">
                <a16:creationId xmlns:a16="http://schemas.microsoft.com/office/drawing/2014/main" id="{ED572902-E949-AACA-A9A9-CAF0121E87F6}"/>
              </a:ext>
            </a:extLst>
          </p:cNvPr>
          <p:cNvSpPr txBox="1"/>
          <p:nvPr/>
        </p:nvSpPr>
        <p:spPr>
          <a:xfrm>
            <a:off x="7947140" y="3063803"/>
            <a:ext cx="554989" cy="211596"/>
          </a:xfrm>
          <a:prstGeom prst="rect">
            <a:avLst/>
          </a:prstGeom>
          <a:noFill/>
        </p:spPr>
        <p:txBody>
          <a:bodyPr wrap="square" lIns="0" tIns="0" rIns="0" bIns="0">
            <a:spAutoFit/>
          </a:bodyPr>
          <a:lstStyle/>
          <a:p>
            <a:pPr algn="ctr">
              <a:lnSpc>
                <a:spcPts val="1800"/>
              </a:lnSpc>
              <a:spcAft>
                <a:spcPts val="600"/>
              </a:spcAft>
            </a:pPr>
            <a:r>
              <a:rPr lang="en-US" sz="1200">
                <a:latin typeface="Roboto Light" panose="02000000000000000000" pitchFamily="2" charset="0"/>
                <a:ea typeface="Roboto Light" panose="02000000000000000000" pitchFamily="2" charset="0"/>
              </a:rPr>
              <a:t>Light</a:t>
            </a:r>
            <a:endParaRPr lang="en-US" sz="1200">
              <a:effectLst/>
              <a:latin typeface="Roboto Light" panose="02000000000000000000" pitchFamily="2" charset="0"/>
              <a:ea typeface="Roboto Light" panose="02000000000000000000" pitchFamily="2" charset="0"/>
            </a:endParaRPr>
          </a:p>
        </p:txBody>
      </p:sp>
      <p:sp>
        <p:nvSpPr>
          <p:cNvPr id="26" name="TextBox 25">
            <a:extLst>
              <a:ext uri="{FF2B5EF4-FFF2-40B4-BE49-F238E27FC236}">
                <a16:creationId xmlns:a16="http://schemas.microsoft.com/office/drawing/2014/main" id="{410DEEA2-BA5C-337D-6F3C-EB1F5CBFD6D6}"/>
              </a:ext>
            </a:extLst>
          </p:cNvPr>
          <p:cNvSpPr txBox="1"/>
          <p:nvPr/>
        </p:nvSpPr>
        <p:spPr>
          <a:xfrm>
            <a:off x="3667556" y="4661720"/>
            <a:ext cx="1094850" cy="1231106"/>
          </a:xfrm>
          <a:prstGeom prst="rect">
            <a:avLst/>
          </a:prstGeom>
          <a:noFill/>
        </p:spPr>
        <p:txBody>
          <a:bodyPr wrap="none" lIns="0" tIns="0" rIns="0" bIns="0" rtlCol="0">
            <a:spAutoFit/>
          </a:bodyPr>
          <a:lstStyle/>
          <a:p>
            <a:pPr algn="ctr"/>
            <a:r>
              <a:rPr lang="en-US" sz="8000" b="1">
                <a:solidFill>
                  <a:srgbClr val="818452"/>
                </a:solidFill>
                <a:latin typeface="Roboto Condensed" panose="02000000000000000000" pitchFamily="2" charset="0"/>
                <a:ea typeface="Roboto Condensed" panose="02000000000000000000" pitchFamily="2" charset="0"/>
              </a:rPr>
              <a:t>Aa</a:t>
            </a:r>
            <a:endParaRPr lang="en-ID" sz="8000" b="1">
              <a:solidFill>
                <a:srgbClr val="818452"/>
              </a:solidFill>
              <a:latin typeface="Roboto Condensed" panose="02000000000000000000" pitchFamily="2" charset="0"/>
              <a:ea typeface="Roboto Condensed" panose="02000000000000000000" pitchFamily="2" charset="0"/>
            </a:endParaRPr>
          </a:p>
        </p:txBody>
      </p:sp>
      <p:sp>
        <p:nvSpPr>
          <p:cNvPr id="41" name="TextBox 40">
            <a:extLst>
              <a:ext uri="{FF2B5EF4-FFF2-40B4-BE49-F238E27FC236}">
                <a16:creationId xmlns:a16="http://schemas.microsoft.com/office/drawing/2014/main" id="{C9A0B14F-808F-63B3-F941-BEE1B0521F37}"/>
              </a:ext>
            </a:extLst>
          </p:cNvPr>
          <p:cNvSpPr txBox="1"/>
          <p:nvPr/>
        </p:nvSpPr>
        <p:spPr>
          <a:xfrm>
            <a:off x="3594619" y="3939055"/>
            <a:ext cx="2101537" cy="246221"/>
          </a:xfrm>
          <a:prstGeom prst="rect">
            <a:avLst/>
          </a:prstGeom>
          <a:noFill/>
        </p:spPr>
        <p:txBody>
          <a:bodyPr wrap="none" lIns="0" tIns="0" rIns="0" bIns="0" rtlCol="0">
            <a:spAutoFit/>
          </a:bodyPr>
          <a:lstStyle/>
          <a:p>
            <a:r>
              <a:rPr lang="en-US" sz="1600" b="1" spc="150">
                <a:latin typeface="Roboto Condensed" panose="02000000000000000000" pitchFamily="2" charset="0"/>
                <a:ea typeface="Roboto Condensed" panose="02000000000000000000" pitchFamily="2" charset="0"/>
              </a:rPr>
              <a:t>ROBOTO CONDENSED</a:t>
            </a:r>
            <a:endParaRPr lang="en-ID" sz="1600" b="1" spc="150">
              <a:latin typeface="Roboto Condensed" panose="02000000000000000000" pitchFamily="2" charset="0"/>
              <a:ea typeface="Roboto Condensed" panose="02000000000000000000" pitchFamily="2" charset="0"/>
            </a:endParaRPr>
          </a:p>
        </p:txBody>
      </p:sp>
      <p:sp>
        <p:nvSpPr>
          <p:cNvPr id="42" name="TextBox 41">
            <a:extLst>
              <a:ext uri="{FF2B5EF4-FFF2-40B4-BE49-F238E27FC236}">
                <a16:creationId xmlns:a16="http://schemas.microsoft.com/office/drawing/2014/main" id="{C53003DA-B322-B4F1-50A9-710A3FC0FEBF}"/>
              </a:ext>
            </a:extLst>
          </p:cNvPr>
          <p:cNvSpPr txBox="1"/>
          <p:nvPr/>
        </p:nvSpPr>
        <p:spPr>
          <a:xfrm>
            <a:off x="3594619" y="4294331"/>
            <a:ext cx="1857520" cy="153888"/>
          </a:xfrm>
          <a:prstGeom prst="rect">
            <a:avLst/>
          </a:prstGeom>
          <a:noFill/>
        </p:spPr>
        <p:txBody>
          <a:bodyPr wrap="square" lIns="0" tIns="0" rIns="0" bIns="0" anchor="b">
            <a:spAutoFit/>
          </a:bodyPr>
          <a:lstStyle/>
          <a:p>
            <a:r>
              <a:rPr lang="en-ID" sz="1000" b="1" i="0">
                <a:effectLst/>
                <a:latin typeface="Roboto Condensed" panose="02000000000000000000" pitchFamily="2" charset="0"/>
                <a:ea typeface="Roboto Condensed" panose="02000000000000000000" pitchFamily="2" charset="0"/>
              </a:rPr>
              <a:t>Designed by </a:t>
            </a:r>
            <a:r>
              <a:rPr lang="en-ID" sz="1000" b="0" i="0" u="none" strike="noStrike">
                <a:effectLst/>
                <a:latin typeface="Roboto Condensed" panose="02000000000000000000" pitchFamily="2" charset="0"/>
                <a:ea typeface="Roboto Condensed" panose="02000000000000000000" pitchFamily="2" charset="0"/>
                <a:hlinkClick r:id="rId2">
                  <a:extLst>
                    <a:ext uri="{A12FA001-AC4F-418D-AE19-62706E023703}">
                      <ahyp:hlinkClr xmlns:ahyp="http://schemas.microsoft.com/office/drawing/2018/hyperlinkcolor" val="tx"/>
                    </a:ext>
                  </a:extLst>
                </a:hlinkClick>
              </a:rPr>
              <a:t>Christian Robertson</a:t>
            </a:r>
            <a:endParaRPr lang="en-ID" sz="1000">
              <a:latin typeface="Roboto Condensed" panose="02000000000000000000" pitchFamily="2" charset="0"/>
              <a:ea typeface="Roboto Condensed" panose="02000000000000000000" pitchFamily="2" charset="0"/>
            </a:endParaRPr>
          </a:p>
        </p:txBody>
      </p:sp>
      <p:sp>
        <p:nvSpPr>
          <p:cNvPr id="33" name="TextBox 32">
            <a:extLst>
              <a:ext uri="{FF2B5EF4-FFF2-40B4-BE49-F238E27FC236}">
                <a16:creationId xmlns:a16="http://schemas.microsoft.com/office/drawing/2014/main" id="{8EB7CA0E-C914-129E-81CD-47511BF59EAD}"/>
              </a:ext>
            </a:extLst>
          </p:cNvPr>
          <p:cNvSpPr txBox="1"/>
          <p:nvPr/>
        </p:nvSpPr>
        <p:spPr>
          <a:xfrm>
            <a:off x="3937487" y="5900053"/>
            <a:ext cx="554989" cy="211596"/>
          </a:xfrm>
          <a:prstGeom prst="rect">
            <a:avLst/>
          </a:prstGeom>
          <a:noFill/>
        </p:spPr>
        <p:txBody>
          <a:bodyPr wrap="square" lIns="0" tIns="0" rIns="0" bIns="0">
            <a:spAutoFit/>
          </a:bodyPr>
          <a:lstStyle/>
          <a:p>
            <a:pPr algn="ctr">
              <a:lnSpc>
                <a:spcPts val="1800"/>
              </a:lnSpc>
              <a:spcAft>
                <a:spcPts val="600"/>
              </a:spcAft>
            </a:pPr>
            <a:r>
              <a:rPr lang="en-US" sz="1200" b="1">
                <a:latin typeface="Roboto Condensed" panose="02000000000000000000" pitchFamily="2" charset="0"/>
                <a:ea typeface="Roboto Condensed" panose="02000000000000000000" pitchFamily="2" charset="0"/>
              </a:rPr>
              <a:t>Bold</a:t>
            </a:r>
            <a:endParaRPr lang="en-US" sz="1200" b="1">
              <a:effectLst/>
              <a:latin typeface="Roboto Condensed" panose="02000000000000000000" pitchFamily="2" charset="0"/>
              <a:ea typeface="Roboto Condensed" panose="02000000000000000000" pitchFamily="2" charset="0"/>
            </a:endParaRPr>
          </a:p>
        </p:txBody>
      </p:sp>
      <p:sp>
        <p:nvSpPr>
          <p:cNvPr id="37" name="TextBox 36">
            <a:extLst>
              <a:ext uri="{FF2B5EF4-FFF2-40B4-BE49-F238E27FC236}">
                <a16:creationId xmlns:a16="http://schemas.microsoft.com/office/drawing/2014/main" id="{12FE963E-1995-DFA8-0D27-DD4022CF7404}"/>
              </a:ext>
            </a:extLst>
          </p:cNvPr>
          <p:cNvSpPr txBox="1"/>
          <p:nvPr/>
        </p:nvSpPr>
        <p:spPr>
          <a:xfrm>
            <a:off x="5690416" y="4661720"/>
            <a:ext cx="1083630" cy="1231106"/>
          </a:xfrm>
          <a:prstGeom prst="rect">
            <a:avLst/>
          </a:prstGeom>
          <a:noFill/>
        </p:spPr>
        <p:txBody>
          <a:bodyPr wrap="none" lIns="0" tIns="0" rIns="0" bIns="0" rtlCol="0">
            <a:spAutoFit/>
          </a:bodyPr>
          <a:lstStyle/>
          <a:p>
            <a:pPr algn="ctr"/>
            <a:r>
              <a:rPr lang="en-US" sz="8000">
                <a:solidFill>
                  <a:srgbClr val="818452"/>
                </a:solidFill>
                <a:latin typeface="Roboto Condensed" panose="02000000000000000000" pitchFamily="2" charset="0"/>
                <a:ea typeface="Roboto Condensed" panose="02000000000000000000" pitchFamily="2" charset="0"/>
              </a:rPr>
              <a:t>Aa</a:t>
            </a:r>
            <a:endParaRPr lang="en-ID" sz="8000">
              <a:solidFill>
                <a:srgbClr val="818452"/>
              </a:solidFill>
              <a:latin typeface="Roboto Condensed" panose="02000000000000000000" pitchFamily="2" charset="0"/>
              <a:ea typeface="Roboto Condensed" panose="02000000000000000000" pitchFamily="2" charset="0"/>
            </a:endParaRPr>
          </a:p>
        </p:txBody>
      </p:sp>
      <p:sp>
        <p:nvSpPr>
          <p:cNvPr id="38" name="TextBox 37">
            <a:extLst>
              <a:ext uri="{FF2B5EF4-FFF2-40B4-BE49-F238E27FC236}">
                <a16:creationId xmlns:a16="http://schemas.microsoft.com/office/drawing/2014/main" id="{980A5A74-969B-D98B-ADEC-5B5EA7F0A0D3}"/>
              </a:ext>
            </a:extLst>
          </p:cNvPr>
          <p:cNvSpPr txBox="1"/>
          <p:nvPr/>
        </p:nvSpPr>
        <p:spPr>
          <a:xfrm>
            <a:off x="5954737" y="5900053"/>
            <a:ext cx="554989" cy="211596"/>
          </a:xfrm>
          <a:prstGeom prst="rect">
            <a:avLst/>
          </a:prstGeom>
          <a:noFill/>
        </p:spPr>
        <p:txBody>
          <a:bodyPr wrap="square" lIns="0" tIns="0" rIns="0" bIns="0">
            <a:spAutoFit/>
          </a:bodyPr>
          <a:lstStyle/>
          <a:p>
            <a:pPr algn="ctr">
              <a:lnSpc>
                <a:spcPts val="1800"/>
              </a:lnSpc>
              <a:spcAft>
                <a:spcPts val="600"/>
              </a:spcAft>
            </a:pPr>
            <a:r>
              <a:rPr lang="en-US" sz="1200">
                <a:latin typeface="Roboto Condensed" panose="02000000000000000000" pitchFamily="2" charset="0"/>
                <a:ea typeface="Roboto Condensed" panose="02000000000000000000" pitchFamily="2" charset="0"/>
              </a:rPr>
              <a:t>Regular</a:t>
            </a:r>
            <a:endParaRPr lang="en-US" sz="1200">
              <a:effectLst/>
              <a:latin typeface="Roboto Condensed" panose="02000000000000000000" pitchFamily="2" charset="0"/>
              <a:ea typeface="Roboto Condensed" panose="02000000000000000000" pitchFamily="2" charset="0"/>
            </a:endParaRPr>
          </a:p>
        </p:txBody>
      </p:sp>
      <p:sp>
        <p:nvSpPr>
          <p:cNvPr id="16" name="TextBox 15">
            <a:extLst>
              <a:ext uri="{FF2B5EF4-FFF2-40B4-BE49-F238E27FC236}">
                <a16:creationId xmlns:a16="http://schemas.microsoft.com/office/drawing/2014/main" id="{C220966D-8027-2687-1C44-8624184B60B4}"/>
              </a:ext>
            </a:extLst>
          </p:cNvPr>
          <p:cNvSpPr txBox="1"/>
          <p:nvPr/>
        </p:nvSpPr>
        <p:spPr>
          <a:xfrm>
            <a:off x="3594619" y="1458081"/>
            <a:ext cx="1857520" cy="153888"/>
          </a:xfrm>
          <a:prstGeom prst="rect">
            <a:avLst/>
          </a:prstGeom>
          <a:noFill/>
        </p:spPr>
        <p:txBody>
          <a:bodyPr wrap="square" lIns="0" tIns="0" rIns="0" bIns="0" anchor="b">
            <a:spAutoFit/>
          </a:bodyPr>
          <a:lstStyle/>
          <a:p>
            <a:r>
              <a:rPr lang="en-ID" sz="1000" b="1" i="0">
                <a:effectLst/>
                <a:latin typeface="Roboto" panose="02000000000000000000" pitchFamily="2" charset="0"/>
                <a:ea typeface="Roboto" panose="02000000000000000000" pitchFamily="2" charset="0"/>
              </a:rPr>
              <a:t>Designed by </a:t>
            </a:r>
            <a:r>
              <a:rPr lang="en-ID" sz="1000" b="0" i="0" u="none" strike="noStrike">
                <a:effectLst/>
                <a:latin typeface="Roboto" panose="02000000000000000000" pitchFamily="2" charset="0"/>
                <a:ea typeface="Roboto" panose="02000000000000000000" pitchFamily="2" charset="0"/>
                <a:hlinkClick r:id="rId2">
                  <a:extLst>
                    <a:ext uri="{A12FA001-AC4F-418D-AE19-62706E023703}">
                      <ahyp:hlinkClr xmlns:ahyp="http://schemas.microsoft.com/office/drawing/2018/hyperlinkcolor" val="tx"/>
                    </a:ext>
                  </a:extLst>
                </a:hlinkClick>
              </a:rPr>
              <a:t>Christian Robertson</a:t>
            </a:r>
            <a:endParaRPr lang="en-ID" sz="100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ABB3646D-F48C-8C5D-367E-FC0A056BCF5D}"/>
              </a:ext>
            </a:extLst>
          </p:cNvPr>
          <p:cNvSpPr txBox="1"/>
          <p:nvPr/>
        </p:nvSpPr>
        <p:spPr>
          <a:xfrm>
            <a:off x="323850" y="1102805"/>
            <a:ext cx="2628000" cy="1622239"/>
          </a:xfrm>
          <a:prstGeom prst="rect">
            <a:avLst/>
          </a:prstGeom>
          <a:noFill/>
        </p:spPr>
        <p:txBody>
          <a:bodyPr wrap="square" lIns="0" tIns="0" rIns="0" bIns="0">
            <a:spAutoFit/>
          </a:bodyPr>
          <a:lstStyle/>
          <a:p>
            <a:pPr>
              <a:lnSpc>
                <a:spcPts val="1600"/>
              </a:lnSpc>
              <a:spcAft>
                <a:spcPts val="600"/>
              </a:spcAft>
            </a:pPr>
            <a:r>
              <a:rPr lang="en-US" sz="1000" b="1">
                <a:effectLst/>
                <a:latin typeface="Roboto" panose="02000000000000000000" pitchFamily="2" charset="0"/>
                <a:ea typeface="Roboto" panose="02000000000000000000" pitchFamily="2" charset="0"/>
              </a:rPr>
              <a:t>Roboto</a:t>
            </a:r>
            <a:r>
              <a:rPr lang="en-US" sz="1000">
                <a:effectLst/>
                <a:latin typeface="Roboto" panose="02000000000000000000" pitchFamily="2" charset="0"/>
                <a:ea typeface="Roboto" panose="02000000000000000000" pitchFamily="2" charset="0"/>
              </a:rPr>
              <a:t> has a dual nature. It has a mechanical skeleton and the forms are largely geometric. At the same time, the font features friendly and open curves. While some grotesks distort their letterforms to force a rigid rhythm, Roboto doesn’t compromise, allowing letters to be settled into their natural width. This makes for a more natural reading rhythm.</a:t>
            </a:r>
          </a:p>
        </p:txBody>
      </p:sp>
      <p:sp>
        <p:nvSpPr>
          <p:cNvPr id="5" name="TextBox 4">
            <a:extLst>
              <a:ext uri="{FF2B5EF4-FFF2-40B4-BE49-F238E27FC236}">
                <a16:creationId xmlns:a16="http://schemas.microsoft.com/office/drawing/2014/main" id="{3A77A0A8-1B7F-00F8-C230-3FE39BBE1E2F}"/>
              </a:ext>
            </a:extLst>
          </p:cNvPr>
          <p:cNvSpPr txBox="1"/>
          <p:nvPr/>
        </p:nvSpPr>
        <p:spPr>
          <a:xfrm>
            <a:off x="323848" y="3939055"/>
            <a:ext cx="2747012" cy="1211870"/>
          </a:xfrm>
          <a:prstGeom prst="rect">
            <a:avLst/>
          </a:prstGeom>
          <a:noFill/>
        </p:spPr>
        <p:txBody>
          <a:bodyPr wrap="square" lIns="0" tIns="0" rIns="0" bIns="0">
            <a:spAutoFit/>
          </a:bodyPr>
          <a:lstStyle/>
          <a:p>
            <a:pPr>
              <a:lnSpc>
                <a:spcPts val="1600"/>
              </a:lnSpc>
              <a:spcAft>
                <a:spcPts val="600"/>
              </a:spcAft>
            </a:pPr>
            <a:r>
              <a:rPr lang="en-US" sz="1000" b="1">
                <a:effectLst/>
                <a:latin typeface="Roboto Condensed" panose="02000000000000000000" pitchFamily="2" charset="0"/>
                <a:ea typeface="Roboto Condensed" panose="02000000000000000000" pitchFamily="2" charset="0"/>
              </a:rPr>
              <a:t>Roboto Condensed </a:t>
            </a:r>
            <a:r>
              <a:rPr lang="en-US" sz="1000">
                <a:effectLst/>
                <a:latin typeface="Roboto Condensed" panose="02000000000000000000" pitchFamily="2" charset="0"/>
                <a:ea typeface="Roboto Condensed" panose="02000000000000000000" pitchFamily="2" charset="0"/>
              </a:rPr>
              <a:t>is the narrowed form of the original Roboto typeface, maintaining the font's simplicity and legibility, yet bringing in a sleek compact look. The condensed version is a great choice for headlines and displays that require a bit more impact, while still retaining a harmonious balance with body text.</a:t>
            </a:r>
          </a:p>
        </p:txBody>
      </p:sp>
    </p:spTree>
    <p:extLst>
      <p:ext uri="{BB962C8B-B14F-4D97-AF65-F5344CB8AC3E}">
        <p14:creationId xmlns:p14="http://schemas.microsoft.com/office/powerpoint/2010/main" val="182893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149A1-DCED-D075-21E6-3782A1428F4F}"/>
              </a:ext>
            </a:extLst>
          </p:cNvPr>
          <p:cNvSpPr>
            <a:spLocks noGrp="1"/>
          </p:cNvSpPr>
          <p:nvPr>
            <p:ph type="sldNum" idx="12"/>
          </p:nvPr>
        </p:nvSpPr>
        <p:spPr/>
        <p:txBody>
          <a:bodyPr/>
          <a:lstStyle/>
          <a:p>
            <a:fld id="{65412FCC-D540-4D5E-9C7E-C05CD3F7253F}" type="slidenum">
              <a:rPr lang="en-US" smtClean="0"/>
              <a:pPr/>
              <a:t>7</a:t>
            </a:fld>
            <a:endParaRPr lang="en-US" dirty="0"/>
          </a:p>
        </p:txBody>
      </p:sp>
      <p:grpSp>
        <p:nvGrpSpPr>
          <p:cNvPr id="26" name="Group 25">
            <a:extLst>
              <a:ext uri="{FF2B5EF4-FFF2-40B4-BE49-F238E27FC236}">
                <a16:creationId xmlns:a16="http://schemas.microsoft.com/office/drawing/2014/main" id="{4381D246-DBB5-4EA4-12AE-FBF31EC7E499}"/>
              </a:ext>
            </a:extLst>
          </p:cNvPr>
          <p:cNvGrpSpPr/>
          <p:nvPr/>
        </p:nvGrpSpPr>
        <p:grpSpPr>
          <a:xfrm>
            <a:off x="323850" y="333375"/>
            <a:ext cx="942768" cy="324000"/>
            <a:chOff x="625208" y="2132171"/>
            <a:chExt cx="942768" cy="324000"/>
          </a:xfrm>
        </p:grpSpPr>
        <p:sp>
          <p:nvSpPr>
            <p:cNvPr id="24" name="Rectangle 23">
              <a:extLst>
                <a:ext uri="{FF2B5EF4-FFF2-40B4-BE49-F238E27FC236}">
                  <a16:creationId xmlns:a16="http://schemas.microsoft.com/office/drawing/2014/main" id="{13EE9E14-1249-D54E-38DB-B09CFE514098}"/>
                </a:ext>
              </a:extLst>
            </p:cNvPr>
            <p:cNvSpPr/>
            <p:nvPr/>
          </p:nvSpPr>
          <p:spPr>
            <a:xfrm>
              <a:off x="625208" y="2132171"/>
              <a:ext cx="942767"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24">
              <a:extLst>
                <a:ext uri="{FF2B5EF4-FFF2-40B4-BE49-F238E27FC236}">
                  <a16:creationId xmlns:a16="http://schemas.microsoft.com/office/drawing/2014/main" id="{029C44FF-0075-7D0C-F463-2543B6ADA0EE}"/>
                </a:ext>
              </a:extLst>
            </p:cNvPr>
            <p:cNvSpPr txBox="1"/>
            <p:nvPr/>
          </p:nvSpPr>
          <p:spPr>
            <a:xfrm>
              <a:off x="625208" y="2201838"/>
              <a:ext cx="942768" cy="184666"/>
            </a:xfrm>
            <a:prstGeom prst="rect">
              <a:avLst/>
            </a:prstGeom>
            <a:noFill/>
          </p:spPr>
          <p:txBody>
            <a:bodyPr wrap="square" lIns="216000" tIns="0" rIns="216000" bIns="0" rtlCol="0">
              <a:spAutoFit/>
            </a:bodyPr>
            <a:lstStyle/>
            <a:p>
              <a:r>
                <a:rPr lang="en-US" sz="1200" b="1" spc="150">
                  <a:solidFill>
                    <a:schemeClr val="bg1"/>
                  </a:solidFill>
                  <a:latin typeface="Roboto Condensed" panose="02000000000000000000" pitchFamily="2" charset="0"/>
                  <a:ea typeface="Roboto Condensed" panose="02000000000000000000" pitchFamily="2" charset="0"/>
                </a:rPr>
                <a:t>TABLE</a:t>
              </a:r>
            </a:p>
          </p:txBody>
        </p:sp>
      </p:grpSp>
      <p:sp>
        <p:nvSpPr>
          <p:cNvPr id="4" name="TextBox 3">
            <a:extLst>
              <a:ext uri="{FF2B5EF4-FFF2-40B4-BE49-F238E27FC236}">
                <a16:creationId xmlns:a16="http://schemas.microsoft.com/office/drawing/2014/main" id="{25FAB945-0172-7956-1C41-AAB4C87414F1}"/>
              </a:ext>
            </a:extLst>
          </p:cNvPr>
          <p:cNvSpPr txBox="1"/>
          <p:nvPr/>
        </p:nvSpPr>
        <p:spPr>
          <a:xfrm>
            <a:off x="323849" y="1102805"/>
            <a:ext cx="1583767" cy="215444"/>
          </a:xfrm>
          <a:prstGeom prst="rect">
            <a:avLst/>
          </a:prstGeom>
          <a:noFill/>
        </p:spPr>
        <p:txBody>
          <a:bodyPr wrap="none" lIns="0" tIns="0" rIns="0" bIns="0" rtlCol="0">
            <a:spAutoFit/>
          </a:bodyPr>
          <a:lstStyle/>
          <a:p>
            <a:r>
              <a:rPr lang="en-US" sz="1400" b="1" spc="150">
                <a:latin typeface="Roboto Condensed" panose="02000000000000000000" pitchFamily="2" charset="0"/>
                <a:ea typeface="Roboto Condensed" panose="02000000000000000000" pitchFamily="2" charset="0"/>
              </a:rPr>
              <a:t>TABLE ELEMENTS</a:t>
            </a:r>
          </a:p>
        </p:txBody>
      </p:sp>
      <p:graphicFrame>
        <p:nvGraphicFramePr>
          <p:cNvPr id="7" name="Table 6">
            <a:extLst>
              <a:ext uri="{FF2B5EF4-FFF2-40B4-BE49-F238E27FC236}">
                <a16:creationId xmlns:a16="http://schemas.microsoft.com/office/drawing/2014/main" id="{380D7546-0C73-5F8C-115B-04F11139C563}"/>
              </a:ext>
            </a:extLst>
          </p:cNvPr>
          <p:cNvGraphicFramePr>
            <a:graphicFrameLocks noGrp="1"/>
          </p:cNvGraphicFramePr>
          <p:nvPr>
            <p:extLst>
              <p:ext uri="{D42A27DB-BD31-4B8C-83A1-F6EECF244321}">
                <p14:modId xmlns:p14="http://schemas.microsoft.com/office/powerpoint/2010/main" val="2714051070"/>
              </p:ext>
            </p:extLst>
          </p:nvPr>
        </p:nvGraphicFramePr>
        <p:xfrm>
          <a:off x="3651162" y="2407943"/>
          <a:ext cx="5168988" cy="1996833"/>
        </p:xfrm>
        <a:graphic>
          <a:graphicData uri="http://schemas.openxmlformats.org/drawingml/2006/table">
            <a:tbl>
              <a:tblPr firstRow="1" bandRow="1">
                <a:tableStyleId>{5C22544A-7EE6-4342-B048-85BDC9FD1C3A}</a:tableStyleId>
              </a:tblPr>
              <a:tblGrid>
                <a:gridCol w="879947">
                  <a:extLst>
                    <a:ext uri="{9D8B030D-6E8A-4147-A177-3AD203B41FA5}">
                      <a16:colId xmlns:a16="http://schemas.microsoft.com/office/drawing/2014/main" val="1735887831"/>
                    </a:ext>
                  </a:extLst>
                </a:gridCol>
                <a:gridCol w="1685677">
                  <a:extLst>
                    <a:ext uri="{9D8B030D-6E8A-4147-A177-3AD203B41FA5}">
                      <a16:colId xmlns:a16="http://schemas.microsoft.com/office/drawing/2014/main" val="2820779455"/>
                    </a:ext>
                  </a:extLst>
                </a:gridCol>
                <a:gridCol w="1010697">
                  <a:extLst>
                    <a:ext uri="{9D8B030D-6E8A-4147-A177-3AD203B41FA5}">
                      <a16:colId xmlns:a16="http://schemas.microsoft.com/office/drawing/2014/main" val="3675003581"/>
                    </a:ext>
                  </a:extLst>
                </a:gridCol>
                <a:gridCol w="1592667">
                  <a:extLst>
                    <a:ext uri="{9D8B030D-6E8A-4147-A177-3AD203B41FA5}">
                      <a16:colId xmlns:a16="http://schemas.microsoft.com/office/drawing/2014/main" val="4015140519"/>
                    </a:ext>
                  </a:extLst>
                </a:gridCol>
              </a:tblGrid>
              <a:tr h="311434">
                <a:tc gridSpan="4">
                  <a:txBody>
                    <a:bodyPr/>
                    <a:lstStyle/>
                    <a:p>
                      <a:pPr algn="ctr"/>
                      <a:r>
                        <a:rPr lang="en-US" sz="1200" spc="600" dirty="0">
                          <a:latin typeface="Roboto Condensed" panose="02000000000000000000" pitchFamily="2" charset="0"/>
                          <a:ea typeface="Roboto Condensed" panose="02000000000000000000" pitchFamily="2" charset="0"/>
                        </a:rPr>
                        <a:t>RENTAL BUDGET</a:t>
                      </a:r>
                      <a:endParaRPr lang="en-IN" sz="1200" spc="600" dirty="0">
                        <a:latin typeface="Roboto Condensed" panose="02000000000000000000" pitchFamily="2" charset="0"/>
                        <a:ea typeface="Roboto Condensed" panose="02000000000000000000" pitchFamily="2" charset="0"/>
                      </a:endParaRPr>
                    </a:p>
                  </a:txBody>
                  <a:tcPr marT="0" marB="0" anchor="ctr">
                    <a:solidFill>
                      <a:srgbClr val="B6914D"/>
                    </a:solidFill>
                  </a:tcPr>
                </a:tc>
                <a:tc hMerge="1">
                  <a:txBody>
                    <a:bodyPr/>
                    <a:lstStyle/>
                    <a:p>
                      <a:endParaRPr lang="en-IN"/>
                    </a:p>
                  </a:txBody>
                  <a:tcPr/>
                </a:tc>
                <a:tc hMerge="1">
                  <a:txBody>
                    <a:bodyPr/>
                    <a:lstStyle/>
                    <a:p>
                      <a:endParaRPr lang="en-IN" dirty="0"/>
                    </a:p>
                  </a:txBody>
                  <a:tcPr marT="0" marB="0"/>
                </a:tc>
                <a:tc hMerge="1">
                  <a:txBody>
                    <a:bodyPr/>
                    <a:lstStyle/>
                    <a:p>
                      <a:endParaRPr lang="en-IN" dirty="0"/>
                    </a:p>
                  </a:txBody>
                  <a:tcPr marT="0" marB="0"/>
                </a:tc>
                <a:extLst>
                  <a:ext uri="{0D108BD9-81ED-4DB2-BD59-A6C34878D82A}">
                    <a16:rowId xmlns:a16="http://schemas.microsoft.com/office/drawing/2014/main" val="78218895"/>
                  </a:ext>
                </a:extLst>
              </a:tr>
              <a:tr h="311434">
                <a:tc>
                  <a:txBody>
                    <a:bodyPr/>
                    <a:lstStyle/>
                    <a:p>
                      <a:pPr algn="ctr"/>
                      <a:r>
                        <a:rPr lang="en-IN" sz="1000" b="1" dirty="0">
                          <a:latin typeface="Roboto" panose="02000000000000000000" pitchFamily="2" charset="0"/>
                          <a:ea typeface="Roboto" panose="02000000000000000000" pitchFamily="2" charset="0"/>
                        </a:rPr>
                        <a:t>Unit Type</a:t>
                      </a:r>
                    </a:p>
                  </a:txBody>
                  <a:tcPr marT="0" marB="0" anchor="ctr">
                    <a:solidFill>
                      <a:srgbClr val="F2EFE4"/>
                    </a:solidFill>
                  </a:tcPr>
                </a:tc>
                <a:tc>
                  <a:txBody>
                    <a:bodyPr/>
                    <a:lstStyle/>
                    <a:p>
                      <a:pPr algn="ctr"/>
                      <a:r>
                        <a:rPr lang="en-IN" sz="1000" b="1" dirty="0">
                          <a:latin typeface="Roboto" panose="02000000000000000000" pitchFamily="2" charset="0"/>
                          <a:ea typeface="Roboto" panose="02000000000000000000" pitchFamily="2" charset="0"/>
                        </a:rPr>
                        <a:t>Approx. Size (Sq. Ft.)</a:t>
                      </a:r>
                    </a:p>
                  </a:txBody>
                  <a:tcPr marT="0" marB="0" anchor="ctr">
                    <a:solidFill>
                      <a:srgbClr val="F2EFE4"/>
                    </a:solidFill>
                  </a:tcPr>
                </a:tc>
                <a:tc>
                  <a:txBody>
                    <a:bodyPr/>
                    <a:lstStyle/>
                    <a:p>
                      <a:pPr algn="ctr"/>
                      <a:r>
                        <a:rPr lang="en-IN" sz="1000" b="1" dirty="0">
                          <a:latin typeface="Roboto" panose="02000000000000000000" pitchFamily="2" charset="0"/>
                          <a:ea typeface="Roboto" panose="02000000000000000000" pitchFamily="2" charset="0"/>
                        </a:rPr>
                        <a:t>No. of Units</a:t>
                      </a:r>
                    </a:p>
                  </a:txBody>
                  <a:tcPr marT="0" marB="0" anchor="ctr">
                    <a:solidFill>
                      <a:srgbClr val="F2EFE4"/>
                    </a:solidFill>
                  </a:tcPr>
                </a:tc>
                <a:tc>
                  <a:txBody>
                    <a:bodyPr/>
                    <a:lstStyle/>
                    <a:p>
                      <a:pPr algn="ctr"/>
                      <a:r>
                        <a:rPr lang="en-IN" sz="1000" b="1" dirty="0">
                          <a:latin typeface="Roboto" panose="02000000000000000000" pitchFamily="2" charset="0"/>
                          <a:ea typeface="Roboto" panose="02000000000000000000" pitchFamily="2" charset="0"/>
                        </a:rPr>
                        <a:t>Annual Income/Year</a:t>
                      </a:r>
                    </a:p>
                  </a:txBody>
                  <a:tcPr marT="0" marB="0" anchor="ctr">
                    <a:solidFill>
                      <a:srgbClr val="F2EFE4"/>
                    </a:solidFill>
                  </a:tcPr>
                </a:tc>
                <a:extLst>
                  <a:ext uri="{0D108BD9-81ED-4DB2-BD59-A6C34878D82A}">
                    <a16:rowId xmlns:a16="http://schemas.microsoft.com/office/drawing/2014/main" val="1383979785"/>
                  </a:ext>
                </a:extLst>
              </a:tr>
              <a:tr h="274793">
                <a:tc>
                  <a:txBody>
                    <a:bodyPr/>
                    <a:lstStyle/>
                    <a:p>
                      <a:pPr algn="ctr"/>
                      <a:r>
                        <a:rPr lang="en-IN" sz="800" spc="0" dirty="0">
                          <a:latin typeface="Roboto" panose="02000000000000000000" pitchFamily="2" charset="0"/>
                          <a:ea typeface="Roboto" panose="02000000000000000000" pitchFamily="2" charset="0"/>
                        </a:rPr>
                        <a:t>A</a:t>
                      </a:r>
                    </a:p>
                  </a:txBody>
                  <a:tcPr marT="0" marB="0" anchor="ctr">
                    <a:solidFill>
                      <a:srgbClr val="F2F2F2"/>
                    </a:solidFill>
                  </a:tcPr>
                </a:tc>
                <a:tc>
                  <a:txBody>
                    <a:bodyPr/>
                    <a:lstStyle/>
                    <a:p>
                      <a:pPr algn="ctr"/>
                      <a:r>
                        <a:rPr lang="en-IN" sz="800" spc="0" dirty="0">
                          <a:latin typeface="Roboto" panose="02000000000000000000" pitchFamily="2" charset="0"/>
                          <a:ea typeface="Roboto" panose="02000000000000000000" pitchFamily="2" charset="0"/>
                        </a:rPr>
                        <a:t>440</a:t>
                      </a:r>
                    </a:p>
                  </a:txBody>
                  <a:tcPr marT="0" marB="0" anchor="ctr">
                    <a:solidFill>
                      <a:srgbClr val="F2F2F2"/>
                    </a:solidFill>
                  </a:tcPr>
                </a:tc>
                <a:tc>
                  <a:txBody>
                    <a:bodyPr/>
                    <a:lstStyle/>
                    <a:p>
                      <a:pPr algn="ctr"/>
                      <a:r>
                        <a:rPr lang="en-IN" sz="800" spc="0" dirty="0">
                          <a:latin typeface="Roboto" panose="02000000000000000000" pitchFamily="2" charset="0"/>
                          <a:ea typeface="Roboto" panose="02000000000000000000" pitchFamily="2" charset="0"/>
                        </a:rPr>
                        <a:t>5</a:t>
                      </a:r>
                    </a:p>
                  </a:txBody>
                  <a:tcPr marT="0" marB="0" anchor="ctr">
                    <a:solidFill>
                      <a:srgbClr val="F2F2F2"/>
                    </a:solidFill>
                  </a:tcPr>
                </a:tc>
                <a:tc>
                  <a:txBody>
                    <a:bodyPr/>
                    <a:lstStyle/>
                    <a:p>
                      <a:pPr algn="ctr"/>
                      <a:r>
                        <a:rPr lang="en-IN" sz="800" spc="0" dirty="0">
                          <a:latin typeface="Roboto" panose="02000000000000000000" pitchFamily="2" charset="0"/>
                          <a:ea typeface="Roboto" panose="02000000000000000000" pitchFamily="2" charset="0"/>
                        </a:rPr>
                        <a:t>$85,489</a:t>
                      </a:r>
                    </a:p>
                  </a:txBody>
                  <a:tcPr marT="0" marB="0" anchor="ctr">
                    <a:solidFill>
                      <a:srgbClr val="F2F2F2"/>
                    </a:solidFill>
                  </a:tcPr>
                </a:tc>
                <a:extLst>
                  <a:ext uri="{0D108BD9-81ED-4DB2-BD59-A6C34878D82A}">
                    <a16:rowId xmlns:a16="http://schemas.microsoft.com/office/drawing/2014/main" val="2523735688"/>
                  </a:ext>
                </a:extLst>
              </a:tr>
              <a:tr h="274793">
                <a:tc>
                  <a:txBody>
                    <a:bodyPr/>
                    <a:lstStyle/>
                    <a:p>
                      <a:pPr algn="ctr"/>
                      <a:r>
                        <a:rPr lang="en-IN" sz="800" spc="0" dirty="0">
                          <a:latin typeface="Roboto" panose="02000000000000000000" pitchFamily="2" charset="0"/>
                          <a:ea typeface="Roboto" panose="02000000000000000000" pitchFamily="2" charset="0"/>
                        </a:rPr>
                        <a:t>B</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540</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20</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$350,679</a:t>
                      </a:r>
                    </a:p>
                  </a:txBody>
                  <a:tcPr marT="0" marB="0" anchor="ctr">
                    <a:solidFill>
                      <a:srgbClr val="D2D2D2"/>
                    </a:solidFill>
                  </a:tcPr>
                </a:tc>
                <a:extLst>
                  <a:ext uri="{0D108BD9-81ED-4DB2-BD59-A6C34878D82A}">
                    <a16:rowId xmlns:a16="http://schemas.microsoft.com/office/drawing/2014/main" val="2216054312"/>
                  </a:ext>
                </a:extLst>
              </a:tr>
              <a:tr h="274793">
                <a:tc>
                  <a:txBody>
                    <a:bodyPr/>
                    <a:lstStyle/>
                    <a:p>
                      <a:pPr algn="ctr"/>
                      <a:r>
                        <a:rPr lang="en-IN" sz="800" spc="0" dirty="0">
                          <a:latin typeface="Roboto" panose="02000000000000000000" pitchFamily="2" charset="0"/>
                          <a:ea typeface="Roboto" panose="02000000000000000000" pitchFamily="2" charset="0"/>
                        </a:rPr>
                        <a:t>Commercial</a:t>
                      </a:r>
                    </a:p>
                  </a:txBody>
                  <a:tcPr marT="0" marB="0" anchor="ctr">
                    <a:solidFill>
                      <a:srgbClr val="F2F2F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1400</a:t>
                      </a:r>
                    </a:p>
                  </a:txBody>
                  <a:tcPr marT="0" marB="0" anchor="ctr">
                    <a:solidFill>
                      <a:srgbClr val="F2F2F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a:t>
                      </a:r>
                    </a:p>
                  </a:txBody>
                  <a:tcPr marT="0" marB="0" anchor="ctr">
                    <a:solidFill>
                      <a:srgbClr val="F2F2F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$19,409</a:t>
                      </a:r>
                    </a:p>
                  </a:txBody>
                  <a:tcPr marT="0" marB="0" anchor="ctr">
                    <a:solidFill>
                      <a:srgbClr val="F2F2F2"/>
                    </a:solidFill>
                  </a:tcPr>
                </a:tc>
                <a:extLst>
                  <a:ext uri="{0D108BD9-81ED-4DB2-BD59-A6C34878D82A}">
                    <a16:rowId xmlns:a16="http://schemas.microsoft.com/office/drawing/2014/main" val="2920825372"/>
                  </a:ext>
                </a:extLst>
              </a:tr>
              <a:tr h="274793">
                <a:tc>
                  <a:txBody>
                    <a:bodyPr/>
                    <a:lstStyle/>
                    <a:p>
                      <a:pPr algn="ctr"/>
                      <a:r>
                        <a:rPr lang="en-US" sz="800" spc="0" dirty="0">
                          <a:latin typeface="Roboto" panose="02000000000000000000" pitchFamily="2" charset="0"/>
                          <a:ea typeface="Roboto" panose="02000000000000000000" pitchFamily="2" charset="0"/>
                        </a:rPr>
                        <a:t>Parking</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130</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17</a:t>
                      </a:r>
                    </a:p>
                  </a:txBody>
                  <a:tcPr marT="0" marB="0" anchor="ctr">
                    <a:solidFill>
                      <a:srgbClr val="D2D2D2"/>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$19,844</a:t>
                      </a:r>
                    </a:p>
                  </a:txBody>
                  <a:tcPr marT="0" marB="0" anchor="ctr">
                    <a:solidFill>
                      <a:srgbClr val="D2D2D2"/>
                    </a:solidFill>
                  </a:tcPr>
                </a:tc>
                <a:extLst>
                  <a:ext uri="{0D108BD9-81ED-4DB2-BD59-A6C34878D82A}">
                    <a16:rowId xmlns:a16="http://schemas.microsoft.com/office/drawing/2014/main" val="2603717411"/>
                  </a:ext>
                </a:extLst>
              </a:tr>
              <a:tr h="274793">
                <a:tc>
                  <a:txBody>
                    <a:bodyPr/>
                    <a:lstStyle/>
                    <a:p>
                      <a:pPr algn="ctr"/>
                      <a:r>
                        <a:rPr lang="en-IN" sz="800" b="1" spc="0" dirty="0">
                          <a:solidFill>
                            <a:schemeClr val="bg1"/>
                          </a:solidFill>
                          <a:latin typeface="Roboto" panose="02000000000000000000" pitchFamily="2" charset="0"/>
                          <a:ea typeface="Roboto" panose="02000000000000000000" pitchFamily="2" charset="0"/>
                        </a:rPr>
                        <a:t>TOTAL</a:t>
                      </a:r>
                    </a:p>
                  </a:txBody>
                  <a:tcPr marT="0" marB="0" anchor="ctr">
                    <a:solidFill>
                      <a:schemeClr val="tx1"/>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endParaRPr kumimoji="0" lang="en-IN" sz="8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endParaRPr>
                    </a:p>
                  </a:txBody>
                  <a:tcPr marT="0" marB="0" anchor="ctr">
                    <a:solidFill>
                      <a:schemeClr val="tx1"/>
                    </a:solidFill>
                  </a:tcPr>
                </a:tc>
                <a:tc>
                  <a:txBody>
                    <a:bodyPr/>
                    <a:lstStyle/>
                    <a:p>
                      <a:pPr algn="ctr"/>
                      <a:endParaRPr lang="en-IN" sz="800" b="1" spc="0" dirty="0">
                        <a:solidFill>
                          <a:schemeClr val="bg1"/>
                        </a:solidFill>
                        <a:latin typeface="Roboto" panose="02000000000000000000" pitchFamily="2" charset="0"/>
                        <a:ea typeface="Roboto" panose="02000000000000000000" pitchFamily="2" charset="0"/>
                      </a:endParaRPr>
                    </a:p>
                  </a:txBody>
                  <a:tcPr marT="0" marB="0" anchor="ctr">
                    <a:solidFill>
                      <a:schemeClr val="tx1"/>
                    </a:solidFill>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a:t>
                      </a:r>
                      <a:r>
                        <a:rPr kumimoji="0" lang="en-IN" sz="8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n-cs"/>
                        </a:rPr>
                        <a:t>747,762</a:t>
                      </a:r>
                    </a:p>
                  </a:txBody>
                  <a:tcPr marT="0" marB="0" anchor="ctr">
                    <a:solidFill>
                      <a:schemeClr val="tx1"/>
                    </a:solidFill>
                  </a:tcPr>
                </a:tc>
                <a:extLst>
                  <a:ext uri="{0D108BD9-81ED-4DB2-BD59-A6C34878D82A}">
                    <a16:rowId xmlns:a16="http://schemas.microsoft.com/office/drawing/2014/main" val="2905674411"/>
                  </a:ext>
                </a:extLst>
              </a:tr>
            </a:tbl>
          </a:graphicData>
        </a:graphic>
      </p:graphicFrame>
      <p:sp>
        <p:nvSpPr>
          <p:cNvPr id="9" name="Rectangle: Rounded Corners 8">
            <a:extLst>
              <a:ext uri="{FF2B5EF4-FFF2-40B4-BE49-F238E27FC236}">
                <a16:creationId xmlns:a16="http://schemas.microsoft.com/office/drawing/2014/main" id="{3BBB46F4-BF42-07AC-0EED-23FA769E0BB6}"/>
              </a:ext>
            </a:extLst>
          </p:cNvPr>
          <p:cNvSpPr/>
          <p:nvPr/>
        </p:nvSpPr>
        <p:spPr>
          <a:xfrm>
            <a:off x="4704481" y="1417297"/>
            <a:ext cx="432000" cy="432000"/>
          </a:xfrm>
          <a:prstGeom prst="roundRect">
            <a:avLst>
              <a:gd name="adj" fmla="val 7259"/>
            </a:avLst>
          </a:prstGeom>
          <a:solidFill>
            <a:srgbClr val="B6914D"/>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AF2DB380-781A-C6A6-86D0-88796B2CCFE2}"/>
              </a:ext>
            </a:extLst>
          </p:cNvPr>
          <p:cNvSpPr txBox="1"/>
          <p:nvPr/>
        </p:nvSpPr>
        <p:spPr>
          <a:xfrm>
            <a:off x="5136481" y="1556353"/>
            <a:ext cx="2630350" cy="153888"/>
          </a:xfrm>
          <a:prstGeom prst="rect">
            <a:avLst/>
          </a:prstGeom>
          <a:noFill/>
        </p:spPr>
        <p:txBody>
          <a:bodyPr wrap="square" lIns="108000" tIns="0" rIns="0" bIns="0">
            <a:spAutoFit/>
          </a:bodyPr>
          <a:lstStyle/>
          <a:p>
            <a:pP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#b6914d </a:t>
            </a:r>
            <a:r>
              <a:rPr lang="en-US" sz="1000" dirty="0">
                <a:effectLst/>
                <a:latin typeface="Roboto" panose="02000000000000000000" pitchFamily="2" charset="0"/>
                <a:ea typeface="Roboto" panose="02000000000000000000" pitchFamily="2" charset="0"/>
              </a:rPr>
              <a:t>for the title row.</a:t>
            </a:r>
          </a:p>
        </p:txBody>
      </p:sp>
      <p:cxnSp>
        <p:nvCxnSpPr>
          <p:cNvPr id="14" name="Straight Connector 13">
            <a:extLst>
              <a:ext uri="{FF2B5EF4-FFF2-40B4-BE49-F238E27FC236}">
                <a16:creationId xmlns:a16="http://schemas.microsoft.com/office/drawing/2014/main" id="{D28B79BF-A81B-7663-8CC7-B12DE5B9681D}"/>
              </a:ext>
            </a:extLst>
          </p:cNvPr>
          <p:cNvCxnSpPr>
            <a:cxnSpLocks/>
          </p:cNvCxnSpPr>
          <p:nvPr/>
        </p:nvCxnSpPr>
        <p:spPr>
          <a:xfrm flipV="1">
            <a:off x="4920481" y="1975943"/>
            <a:ext cx="0" cy="432000"/>
          </a:xfrm>
          <a:prstGeom prst="line">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4161393-CFC1-680D-1C43-614946DDA2B5}"/>
              </a:ext>
            </a:extLst>
          </p:cNvPr>
          <p:cNvSpPr/>
          <p:nvPr/>
        </p:nvSpPr>
        <p:spPr>
          <a:xfrm>
            <a:off x="2679162" y="2190787"/>
            <a:ext cx="432000" cy="432000"/>
          </a:xfrm>
          <a:prstGeom prst="roundRect">
            <a:avLst>
              <a:gd name="adj" fmla="val 7259"/>
            </a:avLst>
          </a:prstGeom>
          <a:solidFill>
            <a:srgbClr val="F2EFE4"/>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8" name="Straight Connector 17">
            <a:extLst>
              <a:ext uri="{FF2B5EF4-FFF2-40B4-BE49-F238E27FC236}">
                <a16:creationId xmlns:a16="http://schemas.microsoft.com/office/drawing/2014/main" id="{81E43A97-55DB-4737-22D8-16EC49B5F7BA}"/>
              </a:ext>
            </a:extLst>
          </p:cNvPr>
          <p:cNvCxnSpPr>
            <a:cxnSpLocks/>
          </p:cNvCxnSpPr>
          <p:nvPr/>
        </p:nvCxnSpPr>
        <p:spPr>
          <a:xfrm flipV="1">
            <a:off x="3435162" y="2885295"/>
            <a:ext cx="21600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DA4B34-AD56-02B0-5F5A-A1FE5862AF2A}"/>
              </a:ext>
            </a:extLst>
          </p:cNvPr>
          <p:cNvSpPr txBox="1"/>
          <p:nvPr/>
        </p:nvSpPr>
        <p:spPr>
          <a:xfrm>
            <a:off x="579120" y="2252899"/>
            <a:ext cx="2100042" cy="153888"/>
          </a:xfrm>
          <a:prstGeom prst="rect">
            <a:avLst/>
          </a:prstGeom>
          <a:noFill/>
        </p:spPr>
        <p:txBody>
          <a:bodyPr wrap="square" lIns="0" tIns="0" rIns="108000" bIns="0">
            <a:spAutoFit/>
          </a:bodyPr>
          <a:lstStyle/>
          <a:p>
            <a:pPr algn="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#b6914d </a:t>
            </a:r>
            <a:r>
              <a:rPr lang="en-US" sz="1000" dirty="0">
                <a:effectLst/>
                <a:latin typeface="Roboto" panose="02000000000000000000" pitchFamily="2" charset="0"/>
                <a:ea typeface="Roboto" panose="02000000000000000000" pitchFamily="2" charset="0"/>
              </a:rPr>
              <a:t>for the heading row.</a:t>
            </a:r>
          </a:p>
        </p:txBody>
      </p:sp>
      <p:sp>
        <p:nvSpPr>
          <p:cNvPr id="21" name="Rectangle: Rounded Corners 20">
            <a:extLst>
              <a:ext uri="{FF2B5EF4-FFF2-40B4-BE49-F238E27FC236}">
                <a16:creationId xmlns:a16="http://schemas.microsoft.com/office/drawing/2014/main" id="{B0D11E94-9E57-3E81-6605-EC5A5B936256}"/>
              </a:ext>
            </a:extLst>
          </p:cNvPr>
          <p:cNvSpPr/>
          <p:nvPr/>
        </p:nvSpPr>
        <p:spPr>
          <a:xfrm>
            <a:off x="2679162" y="2954851"/>
            <a:ext cx="432000" cy="432000"/>
          </a:xfrm>
          <a:prstGeom prst="roundRect">
            <a:avLst>
              <a:gd name="adj" fmla="val 7259"/>
            </a:avLst>
          </a:prstGeom>
          <a:solidFill>
            <a:srgbClr val="F2F2F2"/>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15B00A65-09D7-4676-3684-72A0FC0FB34C}"/>
              </a:ext>
            </a:extLst>
          </p:cNvPr>
          <p:cNvSpPr txBox="1"/>
          <p:nvPr/>
        </p:nvSpPr>
        <p:spPr>
          <a:xfrm>
            <a:off x="579120" y="3016963"/>
            <a:ext cx="2100042" cy="153888"/>
          </a:xfrm>
          <a:prstGeom prst="rect">
            <a:avLst/>
          </a:prstGeom>
          <a:noFill/>
        </p:spPr>
        <p:txBody>
          <a:bodyPr wrap="square" lIns="0" tIns="0" rIns="108000" bIns="0">
            <a:spAutoFit/>
          </a:bodyPr>
          <a:lstStyle/>
          <a:p>
            <a:pPr algn="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#f2f2f2 </a:t>
            </a:r>
            <a:r>
              <a:rPr lang="en-US" sz="1000" dirty="0">
                <a:effectLst/>
                <a:latin typeface="Roboto" panose="02000000000000000000" pitchFamily="2" charset="0"/>
                <a:ea typeface="Roboto" panose="02000000000000000000" pitchFamily="2" charset="0"/>
              </a:rPr>
              <a:t>for content rows.</a:t>
            </a:r>
          </a:p>
        </p:txBody>
      </p:sp>
      <p:cxnSp>
        <p:nvCxnSpPr>
          <p:cNvPr id="23" name="Straight Connector 22">
            <a:extLst>
              <a:ext uri="{FF2B5EF4-FFF2-40B4-BE49-F238E27FC236}">
                <a16:creationId xmlns:a16="http://schemas.microsoft.com/office/drawing/2014/main" id="{78173BD4-2D4E-3B8C-3035-EA86C589C005}"/>
              </a:ext>
            </a:extLst>
          </p:cNvPr>
          <p:cNvCxnSpPr>
            <a:cxnSpLocks/>
          </p:cNvCxnSpPr>
          <p:nvPr/>
        </p:nvCxnSpPr>
        <p:spPr>
          <a:xfrm flipV="1">
            <a:off x="3219162" y="3166533"/>
            <a:ext cx="432000" cy="0"/>
          </a:xfrm>
          <a:prstGeom prst="line">
            <a:avLst/>
          </a:prstGeom>
          <a:ln w="190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E37A3C-FC3C-016C-CDF7-D3D4A56E6107}"/>
              </a:ext>
            </a:extLst>
          </p:cNvPr>
          <p:cNvCxnSpPr>
            <a:cxnSpLocks/>
          </p:cNvCxnSpPr>
          <p:nvPr/>
        </p:nvCxnSpPr>
        <p:spPr>
          <a:xfrm flipV="1">
            <a:off x="3219162" y="2406787"/>
            <a:ext cx="216000" cy="0"/>
          </a:xfrm>
          <a:prstGeom prst="line">
            <a:avLst/>
          </a:prstGeom>
          <a:ln w="190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2DAD3-16A1-AD2D-2BF3-3C8C14DE5231}"/>
              </a:ext>
            </a:extLst>
          </p:cNvPr>
          <p:cNvCxnSpPr>
            <a:cxnSpLocks/>
          </p:cNvCxnSpPr>
          <p:nvPr/>
        </p:nvCxnSpPr>
        <p:spPr>
          <a:xfrm flipV="1">
            <a:off x="3435162" y="2406787"/>
            <a:ext cx="0" cy="478508"/>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522A3B63-014A-7D88-6495-E2A06AEE8BCD}"/>
              </a:ext>
            </a:extLst>
          </p:cNvPr>
          <p:cNvSpPr/>
          <p:nvPr/>
        </p:nvSpPr>
        <p:spPr>
          <a:xfrm>
            <a:off x="2679162" y="3718915"/>
            <a:ext cx="432000" cy="432000"/>
          </a:xfrm>
          <a:prstGeom prst="roundRect">
            <a:avLst>
              <a:gd name="adj" fmla="val 7259"/>
            </a:avLst>
          </a:prstGeom>
          <a:solidFill>
            <a:srgbClr val="D2D2D2"/>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TextBox 37">
            <a:extLst>
              <a:ext uri="{FF2B5EF4-FFF2-40B4-BE49-F238E27FC236}">
                <a16:creationId xmlns:a16="http://schemas.microsoft.com/office/drawing/2014/main" id="{5CE87A6C-8438-3A6F-BC97-E613A4CFC073}"/>
              </a:ext>
            </a:extLst>
          </p:cNvPr>
          <p:cNvSpPr txBox="1"/>
          <p:nvPr/>
        </p:nvSpPr>
        <p:spPr>
          <a:xfrm>
            <a:off x="579120" y="3772962"/>
            <a:ext cx="2100042" cy="153888"/>
          </a:xfrm>
          <a:prstGeom prst="rect">
            <a:avLst/>
          </a:prstGeom>
          <a:noFill/>
        </p:spPr>
        <p:txBody>
          <a:bodyPr wrap="square" lIns="0" tIns="0" rIns="108000" bIns="0">
            <a:spAutoFit/>
          </a:bodyPr>
          <a:lstStyle/>
          <a:p>
            <a:pPr algn="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#d2d2d2 </a:t>
            </a:r>
            <a:r>
              <a:rPr lang="en-US" sz="1000" dirty="0">
                <a:effectLst/>
                <a:latin typeface="Roboto" panose="02000000000000000000" pitchFamily="2" charset="0"/>
                <a:ea typeface="Roboto" panose="02000000000000000000" pitchFamily="2" charset="0"/>
              </a:rPr>
              <a:t>for content rows.</a:t>
            </a:r>
          </a:p>
        </p:txBody>
      </p:sp>
      <p:cxnSp>
        <p:nvCxnSpPr>
          <p:cNvPr id="39" name="Straight Connector 38">
            <a:extLst>
              <a:ext uri="{FF2B5EF4-FFF2-40B4-BE49-F238E27FC236}">
                <a16:creationId xmlns:a16="http://schemas.microsoft.com/office/drawing/2014/main" id="{FFEC2D95-F79E-8037-6084-66CB1810B211}"/>
              </a:ext>
            </a:extLst>
          </p:cNvPr>
          <p:cNvCxnSpPr>
            <a:cxnSpLocks/>
          </p:cNvCxnSpPr>
          <p:nvPr/>
        </p:nvCxnSpPr>
        <p:spPr>
          <a:xfrm flipV="1">
            <a:off x="3219162" y="3934915"/>
            <a:ext cx="216000" cy="0"/>
          </a:xfrm>
          <a:prstGeom prst="line">
            <a:avLst/>
          </a:prstGeom>
          <a:ln w="190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665877-5136-15FC-9CBF-4479C28E24E8}"/>
              </a:ext>
            </a:extLst>
          </p:cNvPr>
          <p:cNvCxnSpPr>
            <a:cxnSpLocks/>
          </p:cNvCxnSpPr>
          <p:nvPr/>
        </p:nvCxnSpPr>
        <p:spPr>
          <a:xfrm flipV="1">
            <a:off x="3435162" y="3440155"/>
            <a:ext cx="21600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24D8E0-B9A7-B62C-F734-AC926F89BBFB}"/>
              </a:ext>
            </a:extLst>
          </p:cNvPr>
          <p:cNvCxnSpPr>
            <a:cxnSpLocks/>
          </p:cNvCxnSpPr>
          <p:nvPr/>
        </p:nvCxnSpPr>
        <p:spPr>
          <a:xfrm flipV="1">
            <a:off x="3435162" y="3440155"/>
            <a:ext cx="0" cy="47880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2F8B0B4-48B1-1A35-852C-47035D265165}"/>
              </a:ext>
            </a:extLst>
          </p:cNvPr>
          <p:cNvSpPr txBox="1"/>
          <p:nvPr/>
        </p:nvSpPr>
        <p:spPr>
          <a:xfrm>
            <a:off x="323848" y="1379497"/>
            <a:ext cx="3252470" cy="211596"/>
          </a:xfrm>
          <a:prstGeom prst="rect">
            <a:avLst/>
          </a:prstGeom>
          <a:noFill/>
        </p:spPr>
        <p:txBody>
          <a:bodyPr wrap="square" lIns="0" tIns="0" rIns="0" bIns="0">
            <a:spAutoFit/>
          </a:bodyPr>
          <a:lstStyle/>
          <a:p>
            <a:pPr>
              <a:lnSpc>
                <a:spcPts val="1800"/>
              </a:lnSpc>
              <a:spcAft>
                <a:spcPts val="600"/>
              </a:spcAft>
            </a:pPr>
            <a:r>
              <a:rPr lang="en-US" sz="1000" dirty="0">
                <a:effectLst/>
                <a:latin typeface="Roboto" panose="02000000000000000000" pitchFamily="2" charset="0"/>
                <a:ea typeface="Roboto" panose="02000000000000000000" pitchFamily="2" charset="0"/>
              </a:rPr>
              <a:t>Use the </a:t>
            </a:r>
            <a:r>
              <a:rPr lang="en-US" sz="1000" b="1" dirty="0">
                <a:effectLst/>
                <a:latin typeface="Roboto Condensed" panose="02000000000000000000" pitchFamily="2" charset="0"/>
                <a:ea typeface="Roboto Condensed" panose="02000000000000000000" pitchFamily="2" charset="0"/>
              </a:rPr>
              <a:t>Roboto Condensed </a:t>
            </a:r>
            <a:r>
              <a:rPr lang="en-US" sz="1000" dirty="0">
                <a:effectLst/>
                <a:latin typeface="Roboto" panose="02000000000000000000" pitchFamily="2" charset="0"/>
                <a:ea typeface="Roboto" panose="02000000000000000000" pitchFamily="2" charset="0"/>
              </a:rPr>
              <a:t>font for tables.</a:t>
            </a:r>
          </a:p>
        </p:txBody>
      </p:sp>
      <p:sp>
        <p:nvSpPr>
          <p:cNvPr id="50" name="Rectangle: Rounded Corners 49">
            <a:extLst>
              <a:ext uri="{FF2B5EF4-FFF2-40B4-BE49-F238E27FC236}">
                <a16:creationId xmlns:a16="http://schemas.microsoft.com/office/drawing/2014/main" id="{4C75D051-25A8-93D0-F3C5-DF7489890823}"/>
              </a:ext>
            </a:extLst>
          </p:cNvPr>
          <p:cNvSpPr/>
          <p:nvPr/>
        </p:nvSpPr>
        <p:spPr>
          <a:xfrm>
            <a:off x="2679162" y="4472354"/>
            <a:ext cx="432000" cy="432000"/>
          </a:xfrm>
          <a:prstGeom prst="roundRect">
            <a:avLst>
              <a:gd name="adj" fmla="val 7259"/>
            </a:avLst>
          </a:prstGeom>
          <a:solidFill>
            <a:schemeClr val="tx1"/>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1" name="Straight Connector 50">
            <a:extLst>
              <a:ext uri="{FF2B5EF4-FFF2-40B4-BE49-F238E27FC236}">
                <a16:creationId xmlns:a16="http://schemas.microsoft.com/office/drawing/2014/main" id="{CF083A08-1B53-47E3-D775-834A8D8A9310}"/>
              </a:ext>
            </a:extLst>
          </p:cNvPr>
          <p:cNvCxnSpPr>
            <a:cxnSpLocks/>
          </p:cNvCxnSpPr>
          <p:nvPr/>
        </p:nvCxnSpPr>
        <p:spPr>
          <a:xfrm flipV="1">
            <a:off x="3435162" y="4270979"/>
            <a:ext cx="21600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ACA70B-5782-AE94-9234-9B8770FD652C}"/>
              </a:ext>
            </a:extLst>
          </p:cNvPr>
          <p:cNvCxnSpPr>
            <a:cxnSpLocks/>
          </p:cNvCxnSpPr>
          <p:nvPr/>
        </p:nvCxnSpPr>
        <p:spPr>
          <a:xfrm flipV="1">
            <a:off x="3435162" y="4270979"/>
            <a:ext cx="0" cy="417375"/>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BDD3A0D-8184-D2EB-86D0-2DEC5D49B646}"/>
              </a:ext>
            </a:extLst>
          </p:cNvPr>
          <p:cNvCxnSpPr>
            <a:cxnSpLocks/>
          </p:cNvCxnSpPr>
          <p:nvPr/>
        </p:nvCxnSpPr>
        <p:spPr>
          <a:xfrm flipV="1">
            <a:off x="3219162" y="4688354"/>
            <a:ext cx="216000" cy="0"/>
          </a:xfrm>
          <a:prstGeom prst="line">
            <a:avLst/>
          </a:prstGeom>
          <a:ln w="190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E7F0373-6101-EBEA-4C24-97B2580A03F6}"/>
              </a:ext>
            </a:extLst>
          </p:cNvPr>
          <p:cNvSpPr/>
          <p:nvPr/>
        </p:nvSpPr>
        <p:spPr>
          <a:xfrm>
            <a:off x="3651162" y="4756800"/>
            <a:ext cx="5168986" cy="1334939"/>
          </a:xfrm>
          <a:prstGeom prst="rect">
            <a:avLst/>
          </a:prstGeom>
          <a:solidFill>
            <a:srgbClr val="81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6" name="Table 10">
            <a:extLst>
              <a:ext uri="{FF2B5EF4-FFF2-40B4-BE49-F238E27FC236}">
                <a16:creationId xmlns:a16="http://schemas.microsoft.com/office/drawing/2014/main" id="{D5530C4B-AD13-47B8-2692-AE8E20534626}"/>
              </a:ext>
            </a:extLst>
          </p:cNvPr>
          <p:cNvGraphicFramePr>
            <a:graphicFrameLocks noGrp="1"/>
          </p:cNvGraphicFramePr>
          <p:nvPr>
            <p:extLst>
              <p:ext uri="{D42A27DB-BD31-4B8C-83A1-F6EECF244321}">
                <p14:modId xmlns:p14="http://schemas.microsoft.com/office/powerpoint/2010/main" val="360656434"/>
              </p:ext>
            </p:extLst>
          </p:nvPr>
        </p:nvGraphicFramePr>
        <p:xfrm>
          <a:off x="3769544" y="4859729"/>
          <a:ext cx="3881558" cy="1129080"/>
        </p:xfrm>
        <a:graphic>
          <a:graphicData uri="http://schemas.openxmlformats.org/drawingml/2006/table">
            <a:tbl>
              <a:tblPr>
                <a:tableStyleId>{5C22544A-7EE6-4342-B048-85BDC9FD1C3A}</a:tableStyleId>
              </a:tblPr>
              <a:tblGrid>
                <a:gridCol w="2467094">
                  <a:extLst>
                    <a:ext uri="{9D8B030D-6E8A-4147-A177-3AD203B41FA5}">
                      <a16:colId xmlns:a16="http://schemas.microsoft.com/office/drawing/2014/main" val="2355666643"/>
                    </a:ext>
                  </a:extLst>
                </a:gridCol>
                <a:gridCol w="1414464">
                  <a:extLst>
                    <a:ext uri="{9D8B030D-6E8A-4147-A177-3AD203B41FA5}">
                      <a16:colId xmlns:a16="http://schemas.microsoft.com/office/drawing/2014/main" val="3763970971"/>
                    </a:ext>
                  </a:extLst>
                </a:gridCol>
              </a:tblGrid>
              <a:tr h="225816">
                <a:tc>
                  <a:txBody>
                    <a:bodyPr/>
                    <a:lstStyle/>
                    <a:p>
                      <a:pPr algn="r"/>
                      <a:r>
                        <a:rPr lang="en-IN" sz="1000" dirty="0">
                          <a:solidFill>
                            <a:schemeClr val="bg1"/>
                          </a:solidFill>
                          <a:latin typeface="Roboto Condensed" panose="02000000000000000000" pitchFamily="2" charset="0"/>
                          <a:ea typeface="Roboto Condensed" panose="02000000000000000000" pitchFamily="2" charset="0"/>
                        </a:rPr>
                        <a:t>Vacancy Rate:</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IN" sz="1000" dirty="0">
                          <a:solidFill>
                            <a:schemeClr val="bg1"/>
                          </a:solidFill>
                          <a:latin typeface="Roboto Condensed" panose="02000000000000000000" pitchFamily="2" charset="0"/>
                          <a:ea typeface="Roboto Condensed" panose="02000000000000000000" pitchFamily="2" charset="0"/>
                        </a:rPr>
                        <a:t>2.80%</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1326030"/>
                  </a:ext>
                </a:extLst>
              </a:tr>
              <a:tr h="225816">
                <a:tc>
                  <a:txBody>
                    <a:bodyPr/>
                    <a:lstStyle/>
                    <a:p>
                      <a:pPr algn="r"/>
                      <a:r>
                        <a:rPr lang="en-IN" sz="1000" dirty="0">
                          <a:solidFill>
                            <a:schemeClr val="bg1"/>
                          </a:solidFill>
                          <a:latin typeface="Roboto Condensed" panose="02000000000000000000" pitchFamily="2" charset="0"/>
                          <a:ea typeface="Roboto Condensed" panose="02000000000000000000" pitchFamily="2" charset="0"/>
                        </a:rPr>
                        <a:t>Projected Income (per Year):</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IN" sz="1000" dirty="0">
                          <a:solidFill>
                            <a:schemeClr val="bg1"/>
                          </a:solidFill>
                          <a:latin typeface="Roboto Condensed" panose="02000000000000000000" pitchFamily="2" charset="0"/>
                          <a:ea typeface="Roboto Condensed" panose="02000000000000000000" pitchFamily="2" charset="0"/>
                        </a:rPr>
                        <a:t>$747,762</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1853534"/>
                  </a:ext>
                </a:extLst>
              </a:tr>
              <a:tr h="225816">
                <a:tc>
                  <a:txBody>
                    <a:bodyPr/>
                    <a:lstStyle/>
                    <a:p>
                      <a:pPr algn="r"/>
                      <a:r>
                        <a:rPr lang="en-IN" sz="1000" dirty="0">
                          <a:solidFill>
                            <a:schemeClr val="bg1"/>
                          </a:solidFill>
                          <a:latin typeface="Roboto Condensed" panose="02000000000000000000" pitchFamily="2" charset="0"/>
                          <a:ea typeface="Roboto Condensed" panose="02000000000000000000" pitchFamily="2" charset="0"/>
                        </a:rPr>
                        <a:t>Market Capitalization Rate:</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IN" sz="1000" dirty="0">
                          <a:solidFill>
                            <a:schemeClr val="bg1"/>
                          </a:solidFill>
                          <a:latin typeface="Roboto Condensed" panose="02000000000000000000" pitchFamily="2" charset="0"/>
                          <a:ea typeface="Roboto Condensed" panose="02000000000000000000" pitchFamily="2" charset="0"/>
                        </a:rPr>
                        <a:t>3.4%</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7015216"/>
                  </a:ext>
                </a:extLst>
              </a:tr>
              <a:tr h="225816">
                <a:tc>
                  <a:txBody>
                    <a:bodyPr/>
                    <a:lstStyle/>
                    <a:p>
                      <a:pPr algn="r"/>
                      <a:r>
                        <a:rPr lang="en-IN" sz="1000" dirty="0">
                          <a:solidFill>
                            <a:schemeClr val="bg1"/>
                          </a:solidFill>
                          <a:latin typeface="Roboto Condensed" panose="02000000000000000000" pitchFamily="2" charset="0"/>
                          <a:ea typeface="Roboto Condensed" panose="02000000000000000000" pitchFamily="2" charset="0"/>
                        </a:rPr>
                        <a:t>Estimated Capitalized Value:</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IN" sz="1000" dirty="0">
                          <a:solidFill>
                            <a:schemeClr val="bg1"/>
                          </a:solidFill>
                          <a:latin typeface="Roboto Condensed" panose="02000000000000000000" pitchFamily="2" charset="0"/>
                          <a:ea typeface="Roboto Condensed" panose="02000000000000000000" pitchFamily="2" charset="0"/>
                        </a:rPr>
                        <a:t>$22,155,912.54</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2079358"/>
                  </a:ext>
                </a:extLst>
              </a:tr>
              <a:tr h="225816">
                <a:tc>
                  <a:txBody>
                    <a:bodyPr/>
                    <a:lstStyle/>
                    <a:p>
                      <a:pPr algn="r"/>
                      <a:r>
                        <a:rPr lang="en-IN" sz="1000" dirty="0">
                          <a:solidFill>
                            <a:schemeClr val="bg1"/>
                          </a:solidFill>
                          <a:latin typeface="Roboto Condensed" panose="02000000000000000000" pitchFamily="2" charset="0"/>
                          <a:ea typeface="Roboto Condensed" panose="02000000000000000000" pitchFamily="2" charset="0"/>
                        </a:rPr>
                        <a:t>Projected Project Profit:</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IN" sz="1000" dirty="0">
                          <a:solidFill>
                            <a:schemeClr val="bg1"/>
                          </a:solidFill>
                          <a:latin typeface="Roboto Condensed" panose="02000000000000000000" pitchFamily="2" charset="0"/>
                          <a:ea typeface="Roboto Condensed" panose="02000000000000000000" pitchFamily="2" charset="0"/>
                        </a:rPr>
                        <a:t>$3,115,363.57</a:t>
                      </a:r>
                    </a:p>
                  </a:txBody>
                  <a:tcPr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5669678"/>
                  </a:ext>
                </a:extLst>
              </a:tr>
            </a:tbl>
          </a:graphicData>
        </a:graphic>
      </p:graphicFrame>
      <p:sp>
        <p:nvSpPr>
          <p:cNvPr id="57" name="TextBox 56">
            <a:extLst>
              <a:ext uri="{FF2B5EF4-FFF2-40B4-BE49-F238E27FC236}">
                <a16:creationId xmlns:a16="http://schemas.microsoft.com/office/drawing/2014/main" id="{F5F1B2B7-5FFF-8A72-D965-44BCD406DE65}"/>
              </a:ext>
            </a:extLst>
          </p:cNvPr>
          <p:cNvSpPr txBox="1"/>
          <p:nvPr/>
        </p:nvSpPr>
        <p:spPr>
          <a:xfrm>
            <a:off x="579120" y="4555113"/>
            <a:ext cx="2100042" cy="153888"/>
          </a:xfrm>
          <a:prstGeom prst="rect">
            <a:avLst/>
          </a:prstGeom>
          <a:noFill/>
        </p:spPr>
        <p:txBody>
          <a:bodyPr wrap="square" lIns="0" tIns="0" rIns="108000" bIns="0">
            <a:spAutoFit/>
          </a:bodyPr>
          <a:lstStyle/>
          <a:p>
            <a:pPr algn="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#000000 </a:t>
            </a:r>
            <a:r>
              <a:rPr lang="en-US" sz="1000" dirty="0">
                <a:effectLst/>
                <a:latin typeface="Roboto" panose="02000000000000000000" pitchFamily="2" charset="0"/>
                <a:ea typeface="Roboto" panose="02000000000000000000" pitchFamily="2" charset="0"/>
              </a:rPr>
              <a:t>for the total row.</a:t>
            </a:r>
          </a:p>
        </p:txBody>
      </p:sp>
      <p:sp>
        <p:nvSpPr>
          <p:cNvPr id="60" name="Rectangle: Rounded Corners 59">
            <a:extLst>
              <a:ext uri="{FF2B5EF4-FFF2-40B4-BE49-F238E27FC236}">
                <a16:creationId xmlns:a16="http://schemas.microsoft.com/office/drawing/2014/main" id="{C0DF8BB1-9863-0C1A-7C73-64E1739898FB}"/>
              </a:ext>
            </a:extLst>
          </p:cNvPr>
          <p:cNvSpPr/>
          <p:nvPr/>
        </p:nvSpPr>
        <p:spPr>
          <a:xfrm>
            <a:off x="2679162" y="5223232"/>
            <a:ext cx="432000" cy="432000"/>
          </a:xfrm>
          <a:prstGeom prst="roundRect">
            <a:avLst>
              <a:gd name="adj" fmla="val 7259"/>
            </a:avLst>
          </a:prstGeom>
          <a:solidFill>
            <a:srgbClr val="818452"/>
          </a:solidFill>
          <a:ln w="6350">
            <a:solidFill>
              <a:schemeClr val="bg1"/>
            </a:solidFill>
          </a:ln>
          <a:effectLst>
            <a:outerShdw blurRad="381000" dist="190500" dir="54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TextBox 62">
            <a:extLst>
              <a:ext uri="{FF2B5EF4-FFF2-40B4-BE49-F238E27FC236}">
                <a16:creationId xmlns:a16="http://schemas.microsoft.com/office/drawing/2014/main" id="{21B5C4A7-CA34-DD07-AA7E-CC045E70C3D1}"/>
              </a:ext>
            </a:extLst>
          </p:cNvPr>
          <p:cNvSpPr txBox="1"/>
          <p:nvPr/>
        </p:nvSpPr>
        <p:spPr>
          <a:xfrm>
            <a:off x="579120" y="5285343"/>
            <a:ext cx="2100042" cy="153888"/>
          </a:xfrm>
          <a:prstGeom prst="rect">
            <a:avLst/>
          </a:prstGeom>
          <a:noFill/>
        </p:spPr>
        <p:txBody>
          <a:bodyPr wrap="square" lIns="0" tIns="0" rIns="108000" bIns="0">
            <a:spAutoFit/>
          </a:bodyPr>
          <a:lstStyle/>
          <a:p>
            <a:pPr algn="r">
              <a:spcAft>
                <a:spcPts val="600"/>
              </a:spcAft>
            </a:pPr>
            <a:r>
              <a:rPr lang="en-US" sz="1000" dirty="0">
                <a:effectLst/>
                <a:latin typeface="Roboto" panose="02000000000000000000" pitchFamily="2" charset="0"/>
                <a:ea typeface="Roboto" panose="02000000000000000000" pitchFamily="2" charset="0"/>
              </a:rPr>
              <a:t>Use </a:t>
            </a:r>
            <a:r>
              <a:rPr lang="en-US" sz="1000" b="1" dirty="0">
                <a:effectLst/>
                <a:latin typeface="Roboto" panose="02000000000000000000" pitchFamily="2" charset="0"/>
                <a:ea typeface="Roboto" panose="02000000000000000000" pitchFamily="2" charset="0"/>
              </a:rPr>
              <a:t>#818452 </a:t>
            </a:r>
            <a:r>
              <a:rPr lang="en-US" sz="1000" dirty="0">
                <a:effectLst/>
                <a:latin typeface="Roboto" panose="02000000000000000000" pitchFamily="2" charset="0"/>
                <a:ea typeface="Roboto" panose="02000000000000000000" pitchFamily="2" charset="0"/>
              </a:rPr>
              <a:t>for summary boxes.</a:t>
            </a:r>
          </a:p>
        </p:txBody>
      </p:sp>
      <p:cxnSp>
        <p:nvCxnSpPr>
          <p:cNvPr id="64" name="Straight Connector 63">
            <a:extLst>
              <a:ext uri="{FF2B5EF4-FFF2-40B4-BE49-F238E27FC236}">
                <a16:creationId xmlns:a16="http://schemas.microsoft.com/office/drawing/2014/main" id="{65E3E7AF-E264-0502-7A7F-97D072265EB1}"/>
              </a:ext>
            </a:extLst>
          </p:cNvPr>
          <p:cNvCxnSpPr>
            <a:cxnSpLocks/>
          </p:cNvCxnSpPr>
          <p:nvPr/>
        </p:nvCxnSpPr>
        <p:spPr>
          <a:xfrm flipV="1">
            <a:off x="3219162" y="5422053"/>
            <a:ext cx="432000" cy="0"/>
          </a:xfrm>
          <a:prstGeom prst="line">
            <a:avLst/>
          </a:prstGeom>
          <a:ln w="190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91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E4AD2-BE00-0379-9724-81315D13452D}"/>
              </a:ext>
            </a:extLst>
          </p:cNvPr>
          <p:cNvSpPr>
            <a:spLocks noGrp="1"/>
          </p:cNvSpPr>
          <p:nvPr>
            <p:ph type="sldNum" idx="12"/>
          </p:nvPr>
        </p:nvSpPr>
        <p:spPr/>
        <p:txBody>
          <a:bodyPr/>
          <a:lstStyle/>
          <a:p>
            <a:fld id="{65412FCC-D540-4D5E-9C7E-C05CD3F7253F}" type="slidenum">
              <a:rPr lang="en-US" smtClean="0"/>
              <a:pPr/>
              <a:t>8</a:t>
            </a:fld>
            <a:endParaRPr lang="en-US" dirty="0"/>
          </a:p>
        </p:txBody>
      </p:sp>
      <p:sp>
        <p:nvSpPr>
          <p:cNvPr id="3" name="TextBox 2">
            <a:extLst>
              <a:ext uri="{FF2B5EF4-FFF2-40B4-BE49-F238E27FC236}">
                <a16:creationId xmlns:a16="http://schemas.microsoft.com/office/drawing/2014/main" id="{51A31850-E6F0-8525-7897-C9EF5316F8AE}"/>
              </a:ext>
            </a:extLst>
          </p:cNvPr>
          <p:cNvSpPr txBox="1"/>
          <p:nvPr/>
        </p:nvSpPr>
        <p:spPr>
          <a:xfrm>
            <a:off x="3228371" y="1127811"/>
            <a:ext cx="5591779" cy="442429"/>
          </a:xfrm>
          <a:prstGeom prst="rect">
            <a:avLst/>
          </a:prstGeom>
          <a:noFill/>
        </p:spPr>
        <p:txBody>
          <a:bodyPr wrap="square" lIns="0" tIns="0" rIns="0" bIns="0">
            <a:spAutoFit/>
          </a:bodyPr>
          <a:lstStyle/>
          <a:p>
            <a:pPr>
              <a:lnSpc>
                <a:spcPts val="1800"/>
              </a:lnSpc>
              <a:spcAft>
                <a:spcPts val="600"/>
              </a:spcAft>
            </a:pPr>
            <a:r>
              <a:rPr lang="en-US" sz="1000" b="1">
                <a:effectLst/>
                <a:latin typeface="Roboto" panose="02000000000000000000" pitchFamily="2" charset="0"/>
                <a:ea typeface="Roboto" panose="02000000000000000000" pitchFamily="2" charset="0"/>
              </a:rPr>
              <a:t>The version numbering </a:t>
            </a:r>
            <a:r>
              <a:rPr lang="en-US" sz="1000">
                <a:effectLst/>
                <a:latin typeface="Roboto" panose="02000000000000000000" pitchFamily="2" charset="0"/>
                <a:ea typeface="Roboto" panose="02000000000000000000" pitchFamily="2" charset="0"/>
              </a:rPr>
              <a:t>for this brand guide follows the "Major.Minor.Patch" convention to indicate different levels of changes:</a:t>
            </a:r>
          </a:p>
        </p:txBody>
      </p:sp>
      <p:sp>
        <p:nvSpPr>
          <p:cNvPr id="4" name="TextBox 3">
            <a:extLst>
              <a:ext uri="{FF2B5EF4-FFF2-40B4-BE49-F238E27FC236}">
                <a16:creationId xmlns:a16="http://schemas.microsoft.com/office/drawing/2014/main" id="{79E68E1E-F154-45F7-E9D8-A33223F220DB}"/>
              </a:ext>
            </a:extLst>
          </p:cNvPr>
          <p:cNvSpPr txBox="1"/>
          <p:nvPr/>
        </p:nvSpPr>
        <p:spPr>
          <a:xfrm>
            <a:off x="323850" y="1102805"/>
            <a:ext cx="1952820" cy="430887"/>
          </a:xfrm>
          <a:prstGeom prst="rect">
            <a:avLst/>
          </a:prstGeom>
          <a:noFill/>
        </p:spPr>
        <p:txBody>
          <a:bodyPr wrap="square" lIns="0" tIns="0" rIns="0" bIns="0" rtlCol="0">
            <a:spAutoFit/>
          </a:bodyPr>
          <a:lstStyle/>
          <a:p>
            <a:r>
              <a:rPr lang="en-US" sz="1400" b="1" spc="150">
                <a:latin typeface="Roboto Condensed" panose="02000000000000000000" pitchFamily="2" charset="0"/>
                <a:ea typeface="Roboto Condensed" panose="02000000000000000000" pitchFamily="2" charset="0"/>
              </a:rPr>
              <a:t>VERSION NUMBERING CONVENTION</a:t>
            </a:r>
          </a:p>
        </p:txBody>
      </p:sp>
      <p:grpSp>
        <p:nvGrpSpPr>
          <p:cNvPr id="5" name="Group 4">
            <a:extLst>
              <a:ext uri="{FF2B5EF4-FFF2-40B4-BE49-F238E27FC236}">
                <a16:creationId xmlns:a16="http://schemas.microsoft.com/office/drawing/2014/main" id="{55C2C864-BF05-1DEE-D985-B4CF6AED4875}"/>
              </a:ext>
            </a:extLst>
          </p:cNvPr>
          <p:cNvGrpSpPr/>
          <p:nvPr/>
        </p:nvGrpSpPr>
        <p:grpSpPr>
          <a:xfrm>
            <a:off x="323850" y="333375"/>
            <a:ext cx="3013710" cy="324000"/>
            <a:chOff x="625208" y="2132171"/>
            <a:chExt cx="3234690" cy="324000"/>
          </a:xfrm>
        </p:grpSpPr>
        <p:sp>
          <p:nvSpPr>
            <p:cNvPr id="6" name="Rectangle 5">
              <a:extLst>
                <a:ext uri="{FF2B5EF4-FFF2-40B4-BE49-F238E27FC236}">
                  <a16:creationId xmlns:a16="http://schemas.microsoft.com/office/drawing/2014/main" id="{6821C744-D2C4-9A84-E6F4-2F16121B8110}"/>
                </a:ext>
              </a:extLst>
            </p:cNvPr>
            <p:cNvSpPr/>
            <p:nvPr/>
          </p:nvSpPr>
          <p:spPr>
            <a:xfrm>
              <a:off x="625208" y="2132171"/>
              <a:ext cx="3234690" cy="324000"/>
            </a:xfrm>
            <a:prstGeom prst="rect">
              <a:avLst/>
            </a:prstGeom>
            <a:solidFill>
              <a:srgbClr val="471D19"/>
            </a:solidFill>
            <a:ln>
              <a:noFill/>
            </a:ln>
            <a:effectLst>
              <a:outerShdw blurRad="381000" dist="1905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05B0B023-9C76-F7D6-7035-ADF9FA284133}"/>
                </a:ext>
              </a:extLst>
            </p:cNvPr>
            <p:cNvSpPr txBox="1"/>
            <p:nvPr/>
          </p:nvSpPr>
          <p:spPr>
            <a:xfrm>
              <a:off x="625208" y="2201838"/>
              <a:ext cx="3234690" cy="184666"/>
            </a:xfrm>
            <a:prstGeom prst="rect">
              <a:avLst/>
            </a:prstGeom>
            <a:noFill/>
          </p:spPr>
          <p:txBody>
            <a:bodyPr wrap="square" lIns="108000" tIns="0" rIns="108000" bIns="0" rtlCol="0">
              <a:spAutoFit/>
            </a:bodyPr>
            <a:lstStyle/>
            <a:p>
              <a:pPr algn="ctr"/>
              <a:r>
                <a:rPr lang="en-US" sz="1200" b="1" spc="150">
                  <a:solidFill>
                    <a:schemeClr val="bg1"/>
                  </a:solidFill>
                  <a:latin typeface="Roboto Condensed" panose="02000000000000000000" pitchFamily="2" charset="0"/>
                  <a:ea typeface="Roboto Condensed" panose="02000000000000000000" pitchFamily="2" charset="0"/>
                </a:rPr>
                <a:t>VERSION NUMBERING CONVENTION</a:t>
              </a:r>
            </a:p>
          </p:txBody>
        </p:sp>
      </p:grpSp>
      <p:sp>
        <p:nvSpPr>
          <p:cNvPr id="10" name="TextBox 9">
            <a:extLst>
              <a:ext uri="{FF2B5EF4-FFF2-40B4-BE49-F238E27FC236}">
                <a16:creationId xmlns:a16="http://schemas.microsoft.com/office/drawing/2014/main" id="{DB5D6F86-D211-A120-A8AD-1C46C12B97E6}"/>
              </a:ext>
            </a:extLst>
          </p:cNvPr>
          <p:cNvSpPr txBox="1"/>
          <p:nvPr/>
        </p:nvSpPr>
        <p:spPr>
          <a:xfrm>
            <a:off x="323850" y="2025005"/>
            <a:ext cx="4117522" cy="1141338"/>
          </a:xfrm>
          <a:prstGeom prst="rect">
            <a:avLst/>
          </a:prstGeom>
          <a:noFill/>
        </p:spPr>
        <p:txBody>
          <a:bodyPr wrap="square" lIns="0" tIns="0" rIns="0" bIns="0">
            <a:spAutoFit/>
          </a:bodyPr>
          <a:lstStyle/>
          <a:p>
            <a:pPr>
              <a:lnSpc>
                <a:spcPts val="1400"/>
              </a:lnSpc>
              <a:spcAft>
                <a:spcPts val="600"/>
              </a:spcAft>
            </a:pPr>
            <a:r>
              <a:rPr lang="en-US" sz="1000" b="1" dirty="0">
                <a:latin typeface="Roboto" panose="02000000000000000000" pitchFamily="2" charset="0"/>
                <a:ea typeface="Roboto" panose="02000000000000000000" pitchFamily="2" charset="0"/>
              </a:rPr>
              <a:t>Major Increments </a:t>
            </a:r>
          </a:p>
          <a:p>
            <a:pPr>
              <a:lnSpc>
                <a:spcPts val="1400"/>
              </a:lnSpc>
              <a:spcAft>
                <a:spcPts val="600"/>
              </a:spcAft>
            </a:pPr>
            <a:r>
              <a:rPr lang="en-US" sz="1000" dirty="0">
                <a:effectLst/>
                <a:latin typeface="Roboto" panose="02000000000000000000" pitchFamily="2" charset="0"/>
                <a:ea typeface="Roboto" panose="02000000000000000000" pitchFamily="2" charset="0"/>
              </a:rPr>
              <a:t>Major increments signify changes to an existing brand element. Increment the major version number when an existing brand element is changed such as logo, colors, typography, etc. This signals that existing brand material needs to be reviewed to ensure compliance with the updated brand element(s). </a:t>
            </a:r>
          </a:p>
        </p:txBody>
      </p:sp>
      <p:sp>
        <p:nvSpPr>
          <p:cNvPr id="11" name="TextBox 10">
            <a:extLst>
              <a:ext uri="{FF2B5EF4-FFF2-40B4-BE49-F238E27FC236}">
                <a16:creationId xmlns:a16="http://schemas.microsoft.com/office/drawing/2014/main" id="{F067BDFE-88B5-7EC5-E53F-FBAE73A6AF47}"/>
              </a:ext>
            </a:extLst>
          </p:cNvPr>
          <p:cNvSpPr txBox="1"/>
          <p:nvPr/>
        </p:nvSpPr>
        <p:spPr>
          <a:xfrm>
            <a:off x="323850" y="3290014"/>
            <a:ext cx="4042878" cy="1141338"/>
          </a:xfrm>
          <a:prstGeom prst="rect">
            <a:avLst/>
          </a:prstGeom>
          <a:noFill/>
        </p:spPr>
        <p:txBody>
          <a:bodyPr wrap="square" lIns="0" tIns="0" rIns="0" bIns="0">
            <a:spAutoFit/>
          </a:bodyPr>
          <a:lstStyle/>
          <a:p>
            <a:pPr>
              <a:lnSpc>
                <a:spcPts val="1400"/>
              </a:lnSpc>
              <a:spcAft>
                <a:spcPts val="600"/>
              </a:spcAft>
            </a:pPr>
            <a:r>
              <a:rPr lang="en-US" sz="1000" b="1" dirty="0">
                <a:latin typeface="Roboto" panose="02000000000000000000" pitchFamily="2" charset="0"/>
                <a:ea typeface="Roboto" panose="02000000000000000000" pitchFamily="2" charset="0"/>
              </a:rPr>
              <a:t>Minor Increments </a:t>
            </a:r>
          </a:p>
          <a:p>
            <a:pPr>
              <a:lnSpc>
                <a:spcPts val="1400"/>
              </a:lnSpc>
              <a:spcAft>
                <a:spcPts val="600"/>
              </a:spcAft>
            </a:pPr>
            <a:r>
              <a:rPr lang="en-US" sz="1000" dirty="0">
                <a:effectLst/>
                <a:latin typeface="Roboto" panose="02000000000000000000" pitchFamily="2" charset="0"/>
                <a:ea typeface="Roboto" panose="02000000000000000000" pitchFamily="2" charset="0"/>
              </a:rPr>
              <a:t>As the brand evolves, new elements may be added over time. A minor increment represents moderate changes that introduce new brand elements with modifying existing elements. Review of existing material is optional to determine whether there is an opportunity to add the new element to the material.</a:t>
            </a:r>
          </a:p>
        </p:txBody>
      </p:sp>
      <p:sp>
        <p:nvSpPr>
          <p:cNvPr id="12" name="TextBox 11">
            <a:extLst>
              <a:ext uri="{FF2B5EF4-FFF2-40B4-BE49-F238E27FC236}">
                <a16:creationId xmlns:a16="http://schemas.microsoft.com/office/drawing/2014/main" id="{972D23D0-6666-540B-A7E1-7F7B0A5433E3}"/>
              </a:ext>
            </a:extLst>
          </p:cNvPr>
          <p:cNvSpPr txBox="1"/>
          <p:nvPr/>
        </p:nvSpPr>
        <p:spPr>
          <a:xfrm>
            <a:off x="323849" y="4555657"/>
            <a:ext cx="4042879" cy="1654299"/>
          </a:xfrm>
          <a:prstGeom prst="rect">
            <a:avLst/>
          </a:prstGeom>
          <a:noFill/>
        </p:spPr>
        <p:txBody>
          <a:bodyPr wrap="square" lIns="0" tIns="0" rIns="0" bIns="0">
            <a:spAutoFit/>
          </a:bodyPr>
          <a:lstStyle/>
          <a:p>
            <a:pPr>
              <a:lnSpc>
                <a:spcPts val="1400"/>
              </a:lnSpc>
              <a:spcAft>
                <a:spcPts val="600"/>
              </a:spcAft>
            </a:pPr>
            <a:r>
              <a:rPr lang="en-US" sz="1000" b="1" dirty="0">
                <a:latin typeface="Roboto" panose="02000000000000000000" pitchFamily="2" charset="0"/>
                <a:ea typeface="Roboto" panose="02000000000000000000" pitchFamily="2" charset="0"/>
              </a:rPr>
              <a:t>Patch Increments</a:t>
            </a:r>
          </a:p>
          <a:p>
            <a:pPr>
              <a:lnSpc>
                <a:spcPts val="1400"/>
              </a:lnSpc>
              <a:spcAft>
                <a:spcPts val="600"/>
              </a:spcAft>
            </a:pPr>
            <a:r>
              <a:rPr lang="en-US" sz="1000" dirty="0">
                <a:latin typeface="Roboto" panose="02000000000000000000" pitchFamily="2" charset="0"/>
                <a:ea typeface="Roboto" panose="02000000000000000000" pitchFamily="2" charset="0"/>
              </a:rPr>
              <a:t>Patch increments indicate minor changes or corrections to the brand guide that do not impact existing brand material. </a:t>
            </a:r>
            <a:r>
              <a:rPr lang="en-US" sz="1000" dirty="0">
                <a:effectLst/>
                <a:latin typeface="Roboto" panose="02000000000000000000" pitchFamily="2" charset="0"/>
                <a:ea typeface="Roboto" panose="02000000000000000000" pitchFamily="2" charset="0"/>
              </a:rPr>
              <a:t>Increment the patch version number for minor updates, including:</a:t>
            </a:r>
          </a:p>
          <a:p>
            <a:pPr marL="171450" indent="-171450">
              <a:lnSpc>
                <a:spcPts val="1400"/>
              </a:lnSpc>
              <a:spcAft>
                <a:spcPts val="300"/>
              </a:spcAft>
              <a:buFont typeface="Arial" panose="020B0604020202020204" pitchFamily="34" charset="0"/>
              <a:buChar char="•"/>
            </a:pPr>
            <a:r>
              <a:rPr lang="en-US" sz="1000" dirty="0">
                <a:effectLst/>
                <a:latin typeface="Roboto" panose="02000000000000000000" pitchFamily="2" charset="0"/>
                <a:ea typeface="Roboto" panose="02000000000000000000" pitchFamily="2" charset="0"/>
              </a:rPr>
              <a:t>Fixing spelling or grammar errors</a:t>
            </a:r>
          </a:p>
          <a:p>
            <a:pPr marL="171450" indent="-171450">
              <a:lnSpc>
                <a:spcPts val="1400"/>
              </a:lnSpc>
              <a:spcAft>
                <a:spcPts val="300"/>
              </a:spcAft>
              <a:buFont typeface="Arial" panose="020B0604020202020204" pitchFamily="34" charset="0"/>
              <a:buChar char="•"/>
            </a:pPr>
            <a:r>
              <a:rPr lang="en-US" sz="1000" dirty="0">
                <a:effectLst/>
                <a:latin typeface="Roboto" panose="02000000000000000000" pitchFamily="2" charset="0"/>
                <a:ea typeface="Roboto" panose="02000000000000000000" pitchFamily="2" charset="0"/>
              </a:rPr>
              <a:t>Adjusting layout or formatting issues of the guide information</a:t>
            </a:r>
          </a:p>
          <a:p>
            <a:pPr marL="171450" indent="-171450">
              <a:lnSpc>
                <a:spcPts val="1400"/>
              </a:lnSpc>
              <a:spcAft>
                <a:spcPts val="300"/>
              </a:spcAft>
              <a:buFont typeface="Arial" panose="020B0604020202020204" pitchFamily="34" charset="0"/>
              <a:buChar char="•"/>
            </a:pPr>
            <a:r>
              <a:rPr lang="en-US" sz="1000" dirty="0">
                <a:effectLst/>
                <a:latin typeface="Roboto" panose="02000000000000000000" pitchFamily="2" charset="0"/>
                <a:ea typeface="Roboto" panose="02000000000000000000" pitchFamily="2" charset="0"/>
              </a:rPr>
              <a:t>Clarifying or expanding a description of existing content that is not changing</a:t>
            </a:r>
          </a:p>
        </p:txBody>
      </p:sp>
      <p:cxnSp>
        <p:nvCxnSpPr>
          <p:cNvPr id="13" name="Straight Connector 12">
            <a:extLst>
              <a:ext uri="{FF2B5EF4-FFF2-40B4-BE49-F238E27FC236}">
                <a16:creationId xmlns:a16="http://schemas.microsoft.com/office/drawing/2014/main" id="{20C339F1-6777-8993-ACD4-207E2B3E7BA6}"/>
              </a:ext>
            </a:extLst>
          </p:cNvPr>
          <p:cNvCxnSpPr>
            <a:cxnSpLocks/>
          </p:cNvCxnSpPr>
          <p:nvPr/>
        </p:nvCxnSpPr>
        <p:spPr>
          <a:xfrm>
            <a:off x="323849" y="1811248"/>
            <a:ext cx="8496301"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EAE8066-0C93-4BC9-0F74-4B18123A1BE1}"/>
              </a:ext>
            </a:extLst>
          </p:cNvPr>
          <p:cNvSpPr/>
          <p:nvPr/>
        </p:nvSpPr>
        <p:spPr>
          <a:xfrm>
            <a:off x="4777273" y="2025005"/>
            <a:ext cx="4042878" cy="4062358"/>
          </a:xfrm>
          <a:prstGeom prst="roundRect">
            <a:avLst>
              <a:gd name="adj" fmla="val 2752"/>
            </a:avLst>
          </a:prstGeom>
          <a:solidFill>
            <a:schemeClr val="bg1"/>
          </a:solidFill>
          <a:ln>
            <a:noFill/>
          </a:ln>
          <a:effectLst>
            <a:outerShdw blurRad="381000" dist="190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AEA29A65-76F3-B221-D57B-AE1F012327A0}"/>
              </a:ext>
            </a:extLst>
          </p:cNvPr>
          <p:cNvSpPr/>
          <p:nvPr/>
        </p:nvSpPr>
        <p:spPr>
          <a:xfrm>
            <a:off x="4993272" y="2241559"/>
            <a:ext cx="3608001" cy="432000"/>
          </a:xfrm>
          <a:prstGeom prst="roundRect">
            <a:avLst>
              <a:gd name="adj" fmla="val 8589"/>
            </a:avLst>
          </a:prstGeom>
          <a:solidFill>
            <a:srgbClr val="818452"/>
          </a:solidFill>
          <a:ln>
            <a:noFill/>
          </a:ln>
          <a:effectLst>
            <a:outerShdw blurRad="381000" dist="190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FE57A0E4-E38F-77CF-7FAF-0BD6E9A48002}"/>
              </a:ext>
            </a:extLst>
          </p:cNvPr>
          <p:cNvSpPr txBox="1"/>
          <p:nvPr/>
        </p:nvSpPr>
        <p:spPr>
          <a:xfrm>
            <a:off x="6499114" y="2380615"/>
            <a:ext cx="596317" cy="153888"/>
          </a:xfrm>
          <a:prstGeom prst="rect">
            <a:avLst/>
          </a:prstGeom>
          <a:noFill/>
        </p:spPr>
        <p:txBody>
          <a:bodyPr wrap="none" lIns="0" tIns="0" rIns="0" bIns="0" rtlCol="0">
            <a:spAutoFit/>
          </a:bodyPr>
          <a:lstStyle/>
          <a:p>
            <a:pPr algn="ctr"/>
            <a:r>
              <a:rPr lang="en-US" sz="1000" b="1" spc="100">
                <a:solidFill>
                  <a:schemeClr val="bg1"/>
                </a:solidFill>
                <a:latin typeface="Roboto Condensed" panose="02000000000000000000" pitchFamily="2" charset="0"/>
                <a:ea typeface="Roboto Condensed" panose="02000000000000000000" pitchFamily="2" charset="0"/>
              </a:rPr>
              <a:t>EXAMPLE</a:t>
            </a:r>
            <a:endParaRPr lang="en-ID" sz="1000" b="1" spc="100">
              <a:solidFill>
                <a:schemeClr val="bg1"/>
              </a:solidFill>
              <a:latin typeface="Roboto Condensed" panose="02000000000000000000" pitchFamily="2" charset="0"/>
              <a:ea typeface="Roboto Condensed" panose="02000000000000000000" pitchFamily="2" charset="0"/>
            </a:endParaRPr>
          </a:p>
        </p:txBody>
      </p:sp>
      <p:cxnSp>
        <p:nvCxnSpPr>
          <p:cNvPr id="50" name="Straight Connector 49">
            <a:extLst>
              <a:ext uri="{FF2B5EF4-FFF2-40B4-BE49-F238E27FC236}">
                <a16:creationId xmlns:a16="http://schemas.microsoft.com/office/drawing/2014/main" id="{F6468511-3B31-22FA-C74C-302B8845861E}"/>
              </a:ext>
            </a:extLst>
          </p:cNvPr>
          <p:cNvCxnSpPr>
            <a:cxnSpLocks/>
          </p:cNvCxnSpPr>
          <p:nvPr/>
        </p:nvCxnSpPr>
        <p:spPr>
          <a:xfrm>
            <a:off x="4995112" y="3439477"/>
            <a:ext cx="36072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F5511F5-F410-BB7D-262F-6E022FC2035C}"/>
              </a:ext>
            </a:extLst>
          </p:cNvPr>
          <p:cNvCxnSpPr>
            <a:cxnSpLocks/>
          </p:cNvCxnSpPr>
          <p:nvPr/>
        </p:nvCxnSpPr>
        <p:spPr>
          <a:xfrm>
            <a:off x="4995112" y="4101448"/>
            <a:ext cx="36072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DA01EE9-7A0D-8027-5379-B03CE7BA9D88}"/>
              </a:ext>
            </a:extLst>
          </p:cNvPr>
          <p:cNvCxnSpPr>
            <a:cxnSpLocks/>
          </p:cNvCxnSpPr>
          <p:nvPr/>
        </p:nvCxnSpPr>
        <p:spPr>
          <a:xfrm>
            <a:off x="4995112" y="4763419"/>
            <a:ext cx="36072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836C37-718B-7F59-C199-524372297349}"/>
              </a:ext>
            </a:extLst>
          </p:cNvPr>
          <p:cNvCxnSpPr>
            <a:cxnSpLocks/>
          </p:cNvCxnSpPr>
          <p:nvPr/>
        </p:nvCxnSpPr>
        <p:spPr>
          <a:xfrm>
            <a:off x="4995112" y="5425390"/>
            <a:ext cx="36072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D0E1E87-6567-6C68-C908-76B764EF5E3A}"/>
              </a:ext>
            </a:extLst>
          </p:cNvPr>
          <p:cNvSpPr txBox="1"/>
          <p:nvPr/>
        </p:nvSpPr>
        <p:spPr>
          <a:xfrm>
            <a:off x="6380782" y="2889201"/>
            <a:ext cx="832980" cy="438582"/>
          </a:xfrm>
          <a:prstGeom prst="rect">
            <a:avLst/>
          </a:prstGeom>
          <a:noFill/>
        </p:spPr>
        <p:txBody>
          <a:bodyPr wrap="square" lIns="0" tIns="0" rIns="0" bIns="0">
            <a:spAutoFit/>
          </a:bodyPr>
          <a:lstStyle/>
          <a:p>
            <a:pPr algn="ctr" rtl="0">
              <a:spcBef>
                <a:spcPts val="0"/>
              </a:spcBef>
              <a:spcAft>
                <a:spcPts val="300"/>
              </a:spcAft>
            </a:pPr>
            <a:r>
              <a:rPr lang="en-US" sz="1000" b="0" i="0" u="none" strike="noStrike">
                <a:solidFill>
                  <a:srgbClr val="000000"/>
                </a:solidFill>
                <a:effectLst/>
                <a:latin typeface="Roboto" panose="02000000000000000000" pitchFamily="2" charset="0"/>
                <a:ea typeface="Roboto" panose="02000000000000000000" pitchFamily="2" charset="0"/>
              </a:rPr>
              <a:t>Initial version:</a:t>
            </a:r>
          </a:p>
          <a:p>
            <a:pPr algn="ctr" rtl="0">
              <a:spcBef>
                <a:spcPts val="0"/>
              </a:spcBef>
              <a:spcAft>
                <a:spcPts val="600"/>
              </a:spcAft>
            </a:pPr>
            <a:r>
              <a:rPr lang="en-US" sz="1600" b="1" i="0" u="none" strike="noStrike">
                <a:solidFill>
                  <a:srgbClr val="000000"/>
                </a:solidFill>
                <a:effectLst/>
                <a:latin typeface="Roboto" panose="02000000000000000000" pitchFamily="2" charset="0"/>
                <a:ea typeface="Roboto" panose="02000000000000000000" pitchFamily="2" charset="0"/>
              </a:rPr>
              <a:t>1.0.0</a:t>
            </a:r>
            <a:endParaRPr lang="en-US" sz="1600" b="1">
              <a:effectLst/>
              <a:latin typeface="Roboto" panose="02000000000000000000" pitchFamily="2" charset="0"/>
              <a:ea typeface="Roboto" panose="02000000000000000000" pitchFamily="2" charset="0"/>
            </a:endParaRPr>
          </a:p>
        </p:txBody>
      </p:sp>
      <p:sp>
        <p:nvSpPr>
          <p:cNvPr id="59" name="TextBox 58">
            <a:extLst>
              <a:ext uri="{FF2B5EF4-FFF2-40B4-BE49-F238E27FC236}">
                <a16:creationId xmlns:a16="http://schemas.microsoft.com/office/drawing/2014/main" id="{F46585EE-019E-FF08-78F1-C05A9E62FBD4}"/>
              </a:ext>
            </a:extLst>
          </p:cNvPr>
          <p:cNvSpPr txBox="1"/>
          <p:nvPr/>
        </p:nvSpPr>
        <p:spPr>
          <a:xfrm>
            <a:off x="5688467" y="3551172"/>
            <a:ext cx="2220491" cy="438582"/>
          </a:xfrm>
          <a:prstGeom prst="rect">
            <a:avLst/>
          </a:prstGeom>
          <a:noFill/>
        </p:spPr>
        <p:txBody>
          <a:bodyPr wrap="square" lIns="0" tIns="0" rIns="0" bIns="0">
            <a:spAutoFit/>
          </a:bodyPr>
          <a:lstStyle/>
          <a:p>
            <a:pPr algn="ctr" rtl="0">
              <a:spcBef>
                <a:spcPts val="0"/>
              </a:spcBef>
              <a:spcAft>
                <a:spcPts val="300"/>
              </a:spcAft>
            </a:pPr>
            <a:r>
              <a:rPr lang="en-US" sz="1000" b="0" i="0" u="none" strike="noStrike">
                <a:solidFill>
                  <a:srgbClr val="000000"/>
                </a:solidFill>
                <a:effectLst/>
                <a:latin typeface="Roboto" panose="02000000000000000000" pitchFamily="2" charset="0"/>
                <a:ea typeface="Roboto" panose="02000000000000000000" pitchFamily="2" charset="0"/>
              </a:rPr>
              <a:t>Major update to logo and color palette:</a:t>
            </a:r>
          </a:p>
          <a:p>
            <a:pPr algn="ctr" rtl="0">
              <a:spcBef>
                <a:spcPts val="0"/>
              </a:spcBef>
              <a:spcAft>
                <a:spcPts val="600"/>
              </a:spcAft>
            </a:pPr>
            <a:r>
              <a:rPr lang="en-US" sz="1600" b="1" i="0" u="none" strike="noStrike">
                <a:solidFill>
                  <a:srgbClr val="000000"/>
                </a:solidFill>
                <a:effectLst/>
                <a:latin typeface="Roboto" panose="02000000000000000000" pitchFamily="2" charset="0"/>
                <a:ea typeface="Roboto" panose="02000000000000000000" pitchFamily="2" charset="0"/>
              </a:rPr>
              <a:t>2.0.0</a:t>
            </a:r>
            <a:endParaRPr lang="en-US" sz="1600" b="1">
              <a:effectLst/>
              <a:latin typeface="Roboto" panose="02000000000000000000" pitchFamily="2" charset="0"/>
              <a:ea typeface="Roboto" panose="02000000000000000000" pitchFamily="2" charset="0"/>
            </a:endParaRPr>
          </a:p>
        </p:txBody>
      </p:sp>
      <p:sp>
        <p:nvSpPr>
          <p:cNvPr id="60" name="TextBox 59">
            <a:extLst>
              <a:ext uri="{FF2B5EF4-FFF2-40B4-BE49-F238E27FC236}">
                <a16:creationId xmlns:a16="http://schemas.microsoft.com/office/drawing/2014/main" id="{28C73072-8840-5B59-093E-E2B2C56DC583}"/>
              </a:ext>
            </a:extLst>
          </p:cNvPr>
          <p:cNvSpPr txBox="1"/>
          <p:nvPr/>
        </p:nvSpPr>
        <p:spPr>
          <a:xfrm>
            <a:off x="5688467" y="4213143"/>
            <a:ext cx="2220491" cy="438582"/>
          </a:xfrm>
          <a:prstGeom prst="rect">
            <a:avLst/>
          </a:prstGeom>
          <a:noFill/>
        </p:spPr>
        <p:txBody>
          <a:bodyPr wrap="square" lIns="0" tIns="0" rIns="0" bIns="0">
            <a:spAutoFit/>
          </a:bodyPr>
          <a:lstStyle/>
          <a:p>
            <a:pPr algn="ctr" rtl="0">
              <a:spcBef>
                <a:spcPts val="0"/>
              </a:spcBef>
              <a:spcAft>
                <a:spcPts val="300"/>
              </a:spcAft>
            </a:pPr>
            <a:r>
              <a:rPr lang="en-US" sz="1000" b="0" i="0" u="none" strike="noStrike">
                <a:solidFill>
                  <a:srgbClr val="000000"/>
                </a:solidFill>
                <a:effectLst/>
                <a:latin typeface="Roboto" panose="02000000000000000000" pitchFamily="2" charset="0"/>
                <a:ea typeface="Roboto" panose="02000000000000000000" pitchFamily="2" charset="0"/>
              </a:rPr>
              <a:t>Addition of new logo variations:</a:t>
            </a:r>
          </a:p>
          <a:p>
            <a:pPr algn="ctr" rtl="0">
              <a:spcBef>
                <a:spcPts val="0"/>
              </a:spcBef>
              <a:spcAft>
                <a:spcPts val="600"/>
              </a:spcAft>
            </a:pPr>
            <a:r>
              <a:rPr lang="en-US" sz="1600" b="1" i="0" u="none" strike="noStrike">
                <a:solidFill>
                  <a:srgbClr val="000000"/>
                </a:solidFill>
                <a:effectLst/>
                <a:latin typeface="Roboto" panose="02000000000000000000" pitchFamily="2" charset="0"/>
                <a:ea typeface="Roboto" panose="02000000000000000000" pitchFamily="2" charset="0"/>
              </a:rPr>
              <a:t>2.1.0</a:t>
            </a:r>
            <a:endParaRPr lang="en-US" sz="1600" b="1">
              <a:effectLst/>
              <a:latin typeface="Roboto" panose="02000000000000000000" pitchFamily="2" charset="0"/>
              <a:ea typeface="Roboto" panose="02000000000000000000" pitchFamily="2" charset="0"/>
            </a:endParaRPr>
          </a:p>
        </p:txBody>
      </p:sp>
      <p:sp>
        <p:nvSpPr>
          <p:cNvPr id="61" name="TextBox 60">
            <a:extLst>
              <a:ext uri="{FF2B5EF4-FFF2-40B4-BE49-F238E27FC236}">
                <a16:creationId xmlns:a16="http://schemas.microsoft.com/office/drawing/2014/main" id="{3E73876A-EDB9-0892-4552-EBA378B0DAF2}"/>
              </a:ext>
            </a:extLst>
          </p:cNvPr>
          <p:cNvSpPr txBox="1"/>
          <p:nvPr/>
        </p:nvSpPr>
        <p:spPr>
          <a:xfrm>
            <a:off x="5816945" y="4798170"/>
            <a:ext cx="1963534" cy="592470"/>
          </a:xfrm>
          <a:prstGeom prst="rect">
            <a:avLst/>
          </a:prstGeom>
          <a:noFill/>
        </p:spPr>
        <p:txBody>
          <a:bodyPr wrap="square" lIns="0" tIns="0" rIns="0" bIns="0">
            <a:spAutoFit/>
          </a:bodyPr>
          <a:lstStyle/>
          <a:p>
            <a:pPr algn="ctr" rtl="0">
              <a:spcBef>
                <a:spcPts val="0"/>
              </a:spcBef>
              <a:spcAft>
                <a:spcPts val="300"/>
              </a:spcAft>
            </a:pPr>
            <a:r>
              <a:rPr lang="en-US" sz="1000" b="0" i="0" u="none" strike="noStrike">
                <a:solidFill>
                  <a:srgbClr val="000000"/>
                </a:solidFill>
                <a:effectLst/>
                <a:latin typeface="Roboto" panose="02000000000000000000" pitchFamily="2" charset="0"/>
                <a:ea typeface="Roboto" panose="02000000000000000000" pitchFamily="2" charset="0"/>
              </a:rPr>
              <a:t>Minor revisions to description of typography guidelines for clarity:</a:t>
            </a:r>
          </a:p>
          <a:p>
            <a:pPr algn="ctr" rtl="0">
              <a:spcBef>
                <a:spcPts val="0"/>
              </a:spcBef>
              <a:spcAft>
                <a:spcPts val="600"/>
              </a:spcAft>
            </a:pPr>
            <a:r>
              <a:rPr lang="en-US" sz="1600" b="1" i="0" u="none" strike="noStrike">
                <a:solidFill>
                  <a:srgbClr val="000000"/>
                </a:solidFill>
                <a:effectLst/>
                <a:latin typeface="Roboto" panose="02000000000000000000" pitchFamily="2" charset="0"/>
                <a:ea typeface="Roboto" panose="02000000000000000000" pitchFamily="2" charset="0"/>
              </a:rPr>
              <a:t>2.1.1</a:t>
            </a:r>
            <a:endParaRPr lang="en-US" sz="1600" b="1">
              <a:effectLst/>
              <a:latin typeface="Roboto" panose="02000000000000000000" pitchFamily="2" charset="0"/>
              <a:ea typeface="Roboto" panose="02000000000000000000" pitchFamily="2" charset="0"/>
            </a:endParaRPr>
          </a:p>
        </p:txBody>
      </p:sp>
      <p:sp>
        <p:nvSpPr>
          <p:cNvPr id="62" name="TextBox 61">
            <a:extLst>
              <a:ext uri="{FF2B5EF4-FFF2-40B4-BE49-F238E27FC236}">
                <a16:creationId xmlns:a16="http://schemas.microsoft.com/office/drawing/2014/main" id="{3236CAF9-02E8-55A0-1F78-6CD8DBA15686}"/>
              </a:ext>
            </a:extLst>
          </p:cNvPr>
          <p:cNvSpPr txBox="1"/>
          <p:nvPr/>
        </p:nvSpPr>
        <p:spPr>
          <a:xfrm>
            <a:off x="5876111" y="5537086"/>
            <a:ext cx="1845203" cy="438582"/>
          </a:xfrm>
          <a:prstGeom prst="rect">
            <a:avLst/>
          </a:prstGeom>
          <a:noFill/>
        </p:spPr>
        <p:txBody>
          <a:bodyPr wrap="square" lIns="0" tIns="0" rIns="0" bIns="0">
            <a:spAutoFit/>
          </a:bodyPr>
          <a:lstStyle/>
          <a:p>
            <a:pPr algn="ctr" rtl="0">
              <a:spcBef>
                <a:spcPts val="0"/>
              </a:spcBef>
              <a:spcAft>
                <a:spcPts val="300"/>
              </a:spcAft>
            </a:pPr>
            <a:r>
              <a:rPr lang="en-US" sz="1000" b="0" i="0" u="none" strike="noStrike">
                <a:solidFill>
                  <a:srgbClr val="000000"/>
                </a:solidFill>
                <a:effectLst/>
                <a:latin typeface="Roboto" panose="02000000000000000000" pitchFamily="2" charset="0"/>
                <a:ea typeface="Roboto" panose="02000000000000000000" pitchFamily="2" charset="0"/>
              </a:rPr>
              <a:t>Fix spelling and grammar errors:</a:t>
            </a:r>
          </a:p>
          <a:p>
            <a:pPr algn="ctr" rtl="0">
              <a:spcBef>
                <a:spcPts val="0"/>
              </a:spcBef>
              <a:spcAft>
                <a:spcPts val="0"/>
              </a:spcAft>
            </a:pPr>
            <a:r>
              <a:rPr lang="en-US" sz="1600" b="1" i="0" u="none" strike="noStrike">
                <a:solidFill>
                  <a:srgbClr val="000000"/>
                </a:solidFill>
                <a:effectLst/>
                <a:latin typeface="Roboto" panose="02000000000000000000" pitchFamily="2" charset="0"/>
                <a:ea typeface="Roboto" panose="02000000000000000000" pitchFamily="2" charset="0"/>
              </a:rPr>
              <a:t>2.1.2</a:t>
            </a:r>
            <a:endParaRPr lang="en-US" sz="1600" b="1">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97423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5553DC0C016F4CBB8C2DE4C53C8286" ma:contentTypeVersion="13" ma:contentTypeDescription="Create a new document." ma:contentTypeScope="" ma:versionID="dcf6e23fb638305a0e675479b4b6c789">
  <xsd:schema xmlns:xsd="http://www.w3.org/2001/XMLSchema" xmlns:xs="http://www.w3.org/2001/XMLSchema" xmlns:p="http://schemas.microsoft.com/office/2006/metadata/properties" xmlns:ns2="5730b017-d2fa-4aa9-8494-54e2b244dbd3" xmlns:ns3="935c83f7-76e7-403e-a55c-faf29f78650b" targetNamespace="http://schemas.microsoft.com/office/2006/metadata/properties" ma:root="true" ma:fieldsID="4c6475401658cdd4b9110a7a93b7ae1e" ns2:_="" ns3:_="">
    <xsd:import namespace="5730b017-d2fa-4aa9-8494-54e2b244dbd3"/>
    <xsd:import namespace="935c83f7-76e7-403e-a55c-faf29f7865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0b017-d2fa-4aa9-8494-54e2b244db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f6ec8a50-eee4-4a1f-80e7-d0318ee7c32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35c83f7-76e7-403e-a55c-faf29f78650b"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e94e8d3-78df-4e91-a6ed-e2fa0c655ab1}" ma:internalName="TaxCatchAll" ma:showField="CatchAllData" ma:web="935c83f7-76e7-403e-a55c-faf29f7865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825B49-045D-483A-B8AC-5135B51D98D5}"/>
</file>

<file path=customXml/itemProps2.xml><?xml version="1.0" encoding="utf-8"?>
<ds:datastoreItem xmlns:ds="http://schemas.openxmlformats.org/officeDocument/2006/customXml" ds:itemID="{F85E168F-26BB-4D01-B627-7E1746556BBA}"/>
</file>

<file path=docProps/app.xml><?xml version="1.0" encoding="utf-8"?>
<Properties xmlns="http://schemas.openxmlformats.org/officeDocument/2006/extended-properties" xmlns:vt="http://schemas.openxmlformats.org/officeDocument/2006/docPropsVTypes">
  <Template>Office Theme 2013 - 2022</Template>
  <TotalTime>580</TotalTime>
  <Words>1133</Words>
  <Application>Microsoft Macintosh PowerPoint</Application>
  <PresentationFormat>Letter Paper (8.5x11 in)</PresentationFormat>
  <Paragraphs>233</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Roboto</vt:lpstr>
      <vt:lpstr>Montserrat</vt:lpstr>
      <vt:lpstr>Arial</vt:lpstr>
      <vt:lpstr>Roboto Condensed</vt:lpstr>
      <vt:lpstr>Calibri</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Alex Young</dc:creator>
  <cp:keywords/>
  <dc:description/>
  <cp:lastModifiedBy>Alex Young</cp:lastModifiedBy>
  <cp:revision>23</cp:revision>
  <dcterms:created xsi:type="dcterms:W3CDTF">2023-05-25T05:59:10Z</dcterms:created>
  <dcterms:modified xsi:type="dcterms:W3CDTF">2023-06-01T13:48:45Z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2.0.0">
    <vt:lpwstr>Submited by mynameismud - 99designs</vt:lpwstr>
  </property>
  <property fmtid="{D5CDD505-2E9C-101B-9397-08002B2CF9AE}" pid="3" name="2.0.1">
    <vt:lpwstr>Minor layout and textual revisions</vt:lpwstr>
  </property>
</Properties>
</file>